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1"/>
  </p:sldMasterIdLst>
  <p:sldIdLst>
    <p:sldId id="256" r:id="rId2"/>
    <p:sldId id="294" r:id="rId3"/>
    <p:sldId id="295" r:id="rId4"/>
    <p:sldId id="296" r:id="rId5"/>
    <p:sldId id="333" r:id="rId6"/>
    <p:sldId id="334" r:id="rId7"/>
    <p:sldId id="337" r:id="rId8"/>
    <p:sldId id="336" r:id="rId9"/>
    <p:sldId id="338" r:id="rId10"/>
    <p:sldId id="339" r:id="rId11"/>
    <p:sldId id="297" r:id="rId12"/>
    <p:sldId id="355" r:id="rId13"/>
    <p:sldId id="357" r:id="rId14"/>
    <p:sldId id="358" r:id="rId15"/>
    <p:sldId id="348" r:id="rId16"/>
    <p:sldId id="302" r:id="rId17"/>
    <p:sldId id="340" r:id="rId18"/>
    <p:sldId id="341" r:id="rId19"/>
    <p:sldId id="298" r:id="rId20"/>
    <p:sldId id="299" r:id="rId21"/>
    <p:sldId id="300" r:id="rId22"/>
    <p:sldId id="301" r:id="rId23"/>
    <p:sldId id="303" r:id="rId24"/>
    <p:sldId id="304" r:id="rId25"/>
    <p:sldId id="305" r:id="rId26"/>
    <p:sldId id="306" r:id="rId27"/>
    <p:sldId id="343" r:id="rId28"/>
    <p:sldId id="342" r:id="rId29"/>
    <p:sldId id="309" r:id="rId30"/>
    <p:sldId id="310" r:id="rId31"/>
    <p:sldId id="311" r:id="rId32"/>
    <p:sldId id="344" r:id="rId33"/>
    <p:sldId id="312" r:id="rId34"/>
    <p:sldId id="345" r:id="rId35"/>
    <p:sldId id="307" r:id="rId36"/>
    <p:sldId id="346" r:id="rId37"/>
    <p:sldId id="308" r:id="rId38"/>
    <p:sldId id="314" r:id="rId39"/>
    <p:sldId id="315" r:id="rId40"/>
    <p:sldId id="316" r:id="rId41"/>
    <p:sldId id="317" r:id="rId42"/>
    <p:sldId id="318" r:id="rId43"/>
    <p:sldId id="319" r:id="rId44"/>
    <p:sldId id="320" r:id="rId45"/>
    <p:sldId id="321" r:id="rId46"/>
    <p:sldId id="322" r:id="rId47"/>
    <p:sldId id="323" r:id="rId48"/>
    <p:sldId id="349" r:id="rId49"/>
    <p:sldId id="350" r:id="rId50"/>
    <p:sldId id="351" r:id="rId51"/>
    <p:sldId id="354" r:id="rId52"/>
    <p:sldId id="353" r:id="rId53"/>
    <p:sldId id="352" r:id="rId54"/>
    <p:sldId id="324" r:id="rId55"/>
    <p:sldId id="347" r:id="rId56"/>
    <p:sldId id="325" r:id="rId57"/>
    <p:sldId id="326" r:id="rId58"/>
    <p:sldId id="327" r:id="rId59"/>
    <p:sldId id="328" r:id="rId60"/>
    <p:sldId id="329" r:id="rId61"/>
    <p:sldId id="330" r:id="rId62"/>
    <p:sldId id="331" r:id="rId63"/>
    <p:sldId id="332"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77"/>
    <p:restoredTop sz="96197"/>
  </p:normalViewPr>
  <p:slideViewPr>
    <p:cSldViewPr snapToGrid="0" snapToObjects="1">
      <p:cViewPr varScale="1">
        <p:scale>
          <a:sx n="152" d="100"/>
          <a:sy n="152" d="100"/>
        </p:scale>
        <p:origin x="10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28114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369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17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8636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950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27542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4/20/22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03561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7132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4/20/22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2219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744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4/20/22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595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4/20/22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5058782"/>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unt.instructure.com/courses/62298/files/14985706?wrap=1" TargetMode="External"/><Relationship Id="rId2" Type="http://schemas.openxmlformats.org/officeDocument/2006/relationships/hyperlink" Target="https://aws.amazon.com/getting-started/hands-on/build-serverless-web-app-lambda-apigateway-s3-dynamodb-cognito/?refid=ha_a134p000007bsalaa0~ha_awssm-9610_pac&amp;trkcampaign=psc_core-infra_storage_s3-features-multi-region-access-pt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ws.amazon.com/api-gateway/" TargetMode="External"/><Relationship Id="rId2" Type="http://schemas.openxmlformats.org/officeDocument/2006/relationships/hyperlink" Target="https://aws.amazon.com/lambda/" TargetMode="External"/><Relationship Id="rId1" Type="http://schemas.openxmlformats.org/officeDocument/2006/relationships/slideLayout" Target="../slideLayouts/slideLayout2.xml"/><Relationship Id="rId6" Type="http://schemas.openxmlformats.org/officeDocument/2006/relationships/hyperlink" Target="https://aws.amazon.com/amplify/" TargetMode="External"/><Relationship Id="rId5" Type="http://schemas.openxmlformats.org/officeDocument/2006/relationships/hyperlink" Target="https://aws.amazon.com/cognito/" TargetMode="External"/><Relationship Id="rId4" Type="http://schemas.openxmlformats.org/officeDocument/2006/relationships/hyperlink" Target="https://aws.amazon.com/dynamod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3stehybb7a.execute-api.us-east-2.amazonaws.com/prod" TargetMode="Externa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3stehybb7a.execute-api.us-east-2.amazonaws.com/prod"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29A1-46B6-5441-A8BE-EF327F2E6DE1}"/>
              </a:ext>
            </a:extLst>
          </p:cNvPr>
          <p:cNvSpPr>
            <a:spLocks noGrp="1"/>
          </p:cNvSpPr>
          <p:nvPr>
            <p:ph type="ctrTitle"/>
          </p:nvPr>
        </p:nvSpPr>
        <p:spPr>
          <a:xfrm>
            <a:off x="1914861" y="3428998"/>
            <a:ext cx="6215013" cy="2268559"/>
          </a:xfrm>
        </p:spPr>
        <p:txBody>
          <a:bodyPr>
            <a:normAutofit fontScale="90000"/>
          </a:bodyPr>
          <a:lstStyle/>
          <a:p>
            <a:r>
              <a:rPr lang="en-US" dirty="0"/>
              <a:t>Build a Serverless Web Application</a:t>
            </a:r>
          </a:p>
        </p:txBody>
      </p:sp>
      <p:sp>
        <p:nvSpPr>
          <p:cNvPr id="3" name="Subtitle 2">
            <a:extLst>
              <a:ext uri="{FF2B5EF4-FFF2-40B4-BE49-F238E27FC236}">
                <a16:creationId xmlns:a16="http://schemas.microsoft.com/office/drawing/2014/main" id="{B9946169-B5FA-EC4F-B956-3CB4965B2525}"/>
              </a:ext>
            </a:extLst>
          </p:cNvPr>
          <p:cNvSpPr>
            <a:spLocks noGrp="1"/>
          </p:cNvSpPr>
          <p:nvPr>
            <p:ph type="subTitle" idx="1"/>
          </p:nvPr>
        </p:nvSpPr>
        <p:spPr/>
        <p:txBody>
          <a:bodyPr/>
          <a:lstStyle/>
          <a:p>
            <a:r>
              <a:rPr lang="en-US" dirty="0"/>
              <a:t>Week 13</a:t>
            </a:r>
          </a:p>
        </p:txBody>
      </p:sp>
    </p:spTree>
    <p:extLst>
      <p:ext uri="{BB962C8B-B14F-4D97-AF65-F5344CB8AC3E}">
        <p14:creationId xmlns:p14="http://schemas.microsoft.com/office/powerpoint/2010/main" val="2653954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If Dan gets promoted</a:t>
            </a:r>
          </a:p>
          <a:p>
            <a:pPr lvl="1"/>
            <a:r>
              <a:rPr lang="en-US" sz="1600" dirty="0"/>
              <a:t>Add </a:t>
            </a:r>
            <a:r>
              <a:rPr lang="en-US" sz="1600" dirty="0" err="1"/>
              <a:t>SuperUser</a:t>
            </a:r>
            <a:r>
              <a:rPr lang="en-US" sz="1600" dirty="0"/>
              <a:t> and </a:t>
            </a:r>
            <a:br>
              <a:rPr lang="en-US" sz="1600" dirty="0"/>
            </a:br>
            <a:r>
              <a:rPr lang="en-US" sz="1600" dirty="0"/>
              <a:t>drop </a:t>
            </a:r>
            <a:r>
              <a:rPr lang="en-US" sz="1600" dirty="0" err="1"/>
              <a:t>BasicUser</a:t>
            </a:r>
            <a:endParaRPr lang="en-US" sz="1600" dirty="0"/>
          </a:p>
          <a:p>
            <a:r>
              <a:rPr lang="en-US" sz="1800" dirty="0"/>
              <a:t>And Alice gets demoted</a:t>
            </a:r>
          </a:p>
          <a:p>
            <a:pPr lvl="1"/>
            <a:r>
              <a:rPr lang="en-US" sz="1600" dirty="0"/>
              <a:t>Add </a:t>
            </a:r>
            <a:r>
              <a:rPr lang="en-US" sz="1600" dirty="0" err="1"/>
              <a:t>DataEntry</a:t>
            </a:r>
            <a:r>
              <a:rPr lang="en-US" sz="1600" dirty="0"/>
              <a:t> and </a:t>
            </a:r>
            <a:br>
              <a:rPr lang="en-US" sz="1600" dirty="0"/>
            </a:br>
            <a:r>
              <a:rPr lang="en-US" sz="1600" dirty="0"/>
              <a:t>drop </a:t>
            </a:r>
            <a:r>
              <a:rPr lang="en-US" sz="1600" dirty="0" err="1"/>
              <a:t>SuperUser</a:t>
            </a:r>
            <a:endParaRPr lang="en-US" sz="1600" dirty="0"/>
          </a:p>
          <a:p>
            <a:endParaRPr lang="en-US" sz="18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1501956833"/>
              </p:ext>
            </p:extLst>
          </p:nvPr>
        </p:nvGraphicFramePr>
        <p:xfrm>
          <a:off x="5024120" y="2052116"/>
          <a:ext cx="5851861" cy="4050913"/>
        </p:xfrm>
        <a:graphic>
          <a:graphicData uri="http://schemas.openxmlformats.org/drawingml/2006/table">
            <a:tbl>
              <a:tblPr firstRow="1" bandRow="1">
                <a:tableStyleId>{6E25E649-3F16-4E02-A733-19D2CDBF48F0}</a:tableStyleId>
              </a:tblPr>
              <a:tblGrid>
                <a:gridCol w="1153705">
                  <a:extLst>
                    <a:ext uri="{9D8B030D-6E8A-4147-A177-3AD203B41FA5}">
                      <a16:colId xmlns:a16="http://schemas.microsoft.com/office/drawing/2014/main" val="615292657"/>
                    </a:ext>
                  </a:extLst>
                </a:gridCol>
                <a:gridCol w="997526">
                  <a:extLst>
                    <a:ext uri="{9D8B030D-6E8A-4147-A177-3AD203B41FA5}">
                      <a16:colId xmlns:a16="http://schemas.microsoft.com/office/drawing/2014/main" val="555760616"/>
                    </a:ext>
                  </a:extLst>
                </a:gridCol>
                <a:gridCol w="1140310">
                  <a:extLst>
                    <a:ext uri="{9D8B030D-6E8A-4147-A177-3AD203B41FA5}">
                      <a16:colId xmlns:a16="http://schemas.microsoft.com/office/drawing/2014/main" val="2499674761"/>
                    </a:ext>
                  </a:extLst>
                </a:gridCol>
                <a:gridCol w="1312433">
                  <a:extLst>
                    <a:ext uri="{9D8B030D-6E8A-4147-A177-3AD203B41FA5}">
                      <a16:colId xmlns:a16="http://schemas.microsoft.com/office/drawing/2014/main" val="2938884873"/>
                    </a:ext>
                  </a:extLst>
                </a:gridCol>
                <a:gridCol w="1247887">
                  <a:extLst>
                    <a:ext uri="{9D8B030D-6E8A-4147-A177-3AD203B41FA5}">
                      <a16:colId xmlns:a16="http://schemas.microsoft.com/office/drawing/2014/main" val="2105021291"/>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BasicUser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SuperUser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HRAdmin</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DataEntry</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dirty="0">
                          <a:effectLst/>
                        </a:rPr>
                        <a:t>Alice</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solidFill>
                  </a:tcPr>
                </a:tc>
                <a:extLst>
                  <a:ext uri="{0D108BD9-81ED-4DB2-BD59-A6C34878D82A}">
                    <a16:rowId xmlns:a16="http://schemas.microsoft.com/office/drawing/2014/main" val="1475785926"/>
                  </a:ext>
                </a:extLst>
              </a:tr>
              <a:tr h="443175">
                <a:tc>
                  <a:txBody>
                    <a:bodyPr/>
                    <a:lstStyle/>
                    <a:p>
                      <a:pPr algn="l" fontAlgn="b"/>
                      <a:r>
                        <a:rPr lang="en-US" sz="1800" u="none" strike="noStrike" dirty="0">
                          <a:effectLst/>
                        </a:rPr>
                        <a:t>Betty</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extLst>
                  <a:ext uri="{0D108BD9-81ED-4DB2-BD59-A6C34878D82A}">
                    <a16:rowId xmlns:a16="http://schemas.microsoft.com/office/drawing/2014/main" val="703924919"/>
                  </a:ext>
                </a:extLst>
              </a:tr>
              <a:tr h="443175">
                <a:tc>
                  <a:txBody>
                    <a:bodyPr/>
                    <a:lstStyle/>
                    <a:p>
                      <a:pPr algn="l" fontAlgn="b"/>
                      <a:r>
                        <a:rPr lang="en-US" sz="1800" u="none" strike="noStrike" dirty="0">
                          <a:effectLst/>
                        </a:rPr>
                        <a:t>Dan</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solidFill>
                  </a:tcPr>
                </a:tc>
                <a:extLst>
                  <a:ext uri="{0D108BD9-81ED-4DB2-BD59-A6C34878D82A}">
                    <a16:rowId xmlns:a16="http://schemas.microsoft.com/office/drawing/2014/main" val="620839173"/>
                  </a:ext>
                </a:extLst>
              </a:tr>
              <a:tr h="443175">
                <a:tc>
                  <a:txBody>
                    <a:bodyPr/>
                    <a:lstStyle/>
                    <a:p>
                      <a:pPr algn="l" fontAlgn="b"/>
                      <a:r>
                        <a:rPr lang="en-US" sz="1800" u="none" strike="noStrike" dirty="0">
                          <a:effectLst/>
                        </a:rPr>
                        <a:t>Ezekiel</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extLst>
                  <a:ext uri="{0D108BD9-81ED-4DB2-BD59-A6C34878D82A}">
                    <a16:rowId xmlns:a16="http://schemas.microsoft.com/office/drawing/2014/main" val="1541682843"/>
                  </a:ext>
                </a:extLst>
              </a:tr>
              <a:tr h="443175">
                <a:tc>
                  <a:txBody>
                    <a:bodyPr/>
                    <a:lstStyle/>
                    <a:p>
                      <a:pPr algn="l" fontAlgn="b"/>
                      <a:r>
                        <a:rPr lang="en-US" sz="1800" u="none" strike="noStrike" dirty="0">
                          <a:effectLst/>
                        </a:rPr>
                        <a:t>Freddie</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dirty="0">
                          <a:effectLst/>
                        </a:rPr>
                        <a:t>Gomez</a:t>
                      </a:r>
                      <a:endParaRPr lang="en-US" sz="1800" b="0" i="0" u="none" strike="noStrike" dirty="0">
                        <a:solidFill>
                          <a:srgbClr val="000000"/>
                        </a:solidFill>
                        <a:effectLst/>
                        <a:latin typeface="Calibri" panose="020F0502020204030204" pitchFamily="34" charset="0"/>
                      </a:endParaRPr>
                    </a:p>
                  </a:txBody>
                  <a:tcPr marL="3566" marR="3566" marT="3566" marB="0" anchor="b">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chemeClr val="tx1">
                        <a:lumMod val="85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tx1">
                        <a:lumMod val="85000"/>
                      </a:schemeClr>
                    </a:solidFill>
                  </a:tcP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roles does each person have?</a:t>
            </a:r>
          </a:p>
        </p:txBody>
      </p:sp>
    </p:spTree>
    <p:extLst>
      <p:ext uri="{BB962C8B-B14F-4D97-AF65-F5344CB8AC3E}">
        <p14:creationId xmlns:p14="http://schemas.microsoft.com/office/powerpoint/2010/main" val="294339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69D7-21F0-1A4E-AD6F-658A2082B1AD}"/>
              </a:ext>
            </a:extLst>
          </p:cNvPr>
          <p:cNvSpPr>
            <a:spLocks noGrp="1"/>
          </p:cNvSpPr>
          <p:nvPr>
            <p:ph type="title"/>
          </p:nvPr>
        </p:nvSpPr>
        <p:spPr/>
        <p:txBody>
          <a:bodyPr>
            <a:normAutofit/>
          </a:bodyPr>
          <a:lstStyle/>
          <a:p>
            <a:r>
              <a:rPr lang="en-US" dirty="0"/>
              <a:t>Logging and Reporting</a:t>
            </a:r>
            <a:br>
              <a:rPr lang="en-US" dirty="0"/>
            </a:br>
            <a:r>
              <a:rPr lang="en-US" dirty="0"/>
              <a:t>Who did what and when</a:t>
            </a:r>
          </a:p>
        </p:txBody>
      </p:sp>
      <p:sp>
        <p:nvSpPr>
          <p:cNvPr id="3" name="Content Placeholder 2">
            <a:extLst>
              <a:ext uri="{FF2B5EF4-FFF2-40B4-BE49-F238E27FC236}">
                <a16:creationId xmlns:a16="http://schemas.microsoft.com/office/drawing/2014/main" id="{A4DC6154-9DA9-2440-BA9F-B99CBBBF405E}"/>
              </a:ext>
            </a:extLst>
          </p:cNvPr>
          <p:cNvSpPr>
            <a:spLocks noGrp="1"/>
          </p:cNvSpPr>
          <p:nvPr>
            <p:ph idx="1"/>
          </p:nvPr>
        </p:nvSpPr>
        <p:spPr/>
        <p:txBody>
          <a:bodyPr/>
          <a:lstStyle/>
          <a:p>
            <a:pPr fontAlgn="auto"/>
            <a:r>
              <a:rPr lang="en-US" dirty="0"/>
              <a:t>The final goal of a good </a:t>
            </a:r>
            <a:r>
              <a:rPr lang="en-US" dirty="0" err="1"/>
              <a:t>AuthZ</a:t>
            </a:r>
            <a:r>
              <a:rPr lang="en-US" dirty="0"/>
              <a:t> framework is the ability to perform </a:t>
            </a:r>
            <a:r>
              <a:rPr lang="en-US" dirty="0">
                <a:solidFill>
                  <a:schemeClr val="tx2">
                    <a:lumMod val="75000"/>
                  </a:schemeClr>
                </a:solidFill>
              </a:rPr>
              <a:t>audits</a:t>
            </a:r>
            <a:r>
              <a:rPr lang="en-US" dirty="0"/>
              <a:t> and to record when resources are successfully or unsuccessfully accessed. It's a lot easier to perform this logging when the identity information is known at the time of the decision.</a:t>
            </a:r>
          </a:p>
        </p:txBody>
      </p:sp>
    </p:spTree>
    <p:extLst>
      <p:ext uri="{BB962C8B-B14F-4D97-AF65-F5344CB8AC3E}">
        <p14:creationId xmlns:p14="http://schemas.microsoft.com/office/powerpoint/2010/main" val="134093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D31F-170B-D540-80A1-6EEACD9FF498}"/>
              </a:ext>
            </a:extLst>
          </p:cNvPr>
          <p:cNvSpPr>
            <a:spLocks noGrp="1"/>
          </p:cNvSpPr>
          <p:nvPr>
            <p:ph type="title"/>
          </p:nvPr>
        </p:nvSpPr>
        <p:spPr/>
        <p:txBody>
          <a:bodyPr/>
          <a:lstStyle/>
          <a:p>
            <a:r>
              <a:rPr lang="en-US" dirty="0"/>
              <a:t>Amazon Cognito</a:t>
            </a:r>
            <a:br>
              <a:rPr lang="en-US" dirty="0"/>
            </a:br>
            <a:endParaRPr lang="en-US" dirty="0"/>
          </a:p>
        </p:txBody>
      </p:sp>
      <p:sp>
        <p:nvSpPr>
          <p:cNvPr id="3" name="Content Placeholder 2">
            <a:extLst>
              <a:ext uri="{FF2B5EF4-FFF2-40B4-BE49-F238E27FC236}">
                <a16:creationId xmlns:a16="http://schemas.microsoft.com/office/drawing/2014/main" id="{4F5204CC-8EB4-6A4F-8832-3523DE2E143B}"/>
              </a:ext>
            </a:extLst>
          </p:cNvPr>
          <p:cNvSpPr>
            <a:spLocks noGrp="1"/>
          </p:cNvSpPr>
          <p:nvPr>
            <p:ph idx="1"/>
          </p:nvPr>
        </p:nvSpPr>
        <p:spPr>
          <a:xfrm>
            <a:off x="2773599" y="2052116"/>
            <a:ext cx="8037836" cy="3997828"/>
          </a:xfrm>
        </p:spPr>
        <p:txBody>
          <a:bodyPr>
            <a:normAutofit/>
          </a:bodyPr>
          <a:lstStyle/>
          <a:p>
            <a:r>
              <a:rPr lang="en-US" dirty="0"/>
              <a:t>Provides authentication, authorization, and user management.</a:t>
            </a:r>
          </a:p>
          <a:p>
            <a:pPr lvl="1"/>
            <a:r>
              <a:rPr lang="en-US" dirty="0"/>
              <a:t>Sign in directly with a user name and password, or</a:t>
            </a:r>
          </a:p>
          <a:p>
            <a:pPr lvl="1"/>
            <a:r>
              <a:rPr lang="en-US" dirty="0"/>
              <a:t>Through a 3</a:t>
            </a:r>
            <a:r>
              <a:rPr lang="en-US" baseline="30000" dirty="0"/>
              <a:t>rd</a:t>
            </a:r>
            <a:r>
              <a:rPr lang="en-US" dirty="0"/>
              <a:t> party such as Facebook, Amazon, Google or Apple.</a:t>
            </a:r>
          </a:p>
          <a:p>
            <a:r>
              <a:rPr lang="en-US" dirty="0"/>
              <a:t>The two main components of Amazon Cognito are </a:t>
            </a:r>
          </a:p>
          <a:p>
            <a:pPr lvl="1"/>
            <a:r>
              <a:rPr lang="en-US" dirty="0">
                <a:solidFill>
                  <a:srgbClr val="FF0000"/>
                </a:solidFill>
              </a:rPr>
              <a:t>User pools: </a:t>
            </a:r>
            <a:r>
              <a:rPr lang="en-US" dirty="0"/>
              <a:t>User directories that provide sign-up and sign-in options.</a:t>
            </a:r>
          </a:p>
          <a:p>
            <a:pPr lvl="1"/>
            <a:r>
              <a:rPr lang="en-US" dirty="0">
                <a:solidFill>
                  <a:srgbClr val="FF0000"/>
                </a:solidFill>
              </a:rPr>
              <a:t>Identity pools: </a:t>
            </a:r>
            <a:r>
              <a:rPr lang="en-US" dirty="0"/>
              <a:t>Grant your users access to other AWS services. </a:t>
            </a:r>
          </a:p>
          <a:p>
            <a:pPr lvl="1"/>
            <a:r>
              <a:rPr lang="en-US" dirty="0"/>
              <a:t>You can use identity pools and user pools separately or together.</a:t>
            </a:r>
          </a:p>
          <a:p>
            <a:endParaRPr lang="en-US" dirty="0"/>
          </a:p>
        </p:txBody>
      </p:sp>
    </p:spTree>
    <p:extLst>
      <p:ext uri="{BB962C8B-B14F-4D97-AF65-F5344CB8AC3E}">
        <p14:creationId xmlns:p14="http://schemas.microsoft.com/office/powerpoint/2010/main" val="278378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544B-254E-0642-A499-DCFBE3ACB165}"/>
              </a:ext>
            </a:extLst>
          </p:cNvPr>
          <p:cNvSpPr>
            <a:spLocks noGrp="1"/>
          </p:cNvSpPr>
          <p:nvPr>
            <p:ph type="title"/>
          </p:nvPr>
        </p:nvSpPr>
        <p:spPr/>
        <p:txBody>
          <a:bodyPr/>
          <a:lstStyle/>
          <a:p>
            <a:r>
              <a:rPr lang="en-US" sz="3200" b="1" dirty="0"/>
              <a:t>User and Identity pools</a:t>
            </a:r>
            <a:br>
              <a:rPr lang="en-US" sz="3200" b="1" dirty="0"/>
            </a:br>
            <a:r>
              <a:rPr lang="en-US" sz="3200" b="1" dirty="0"/>
              <a:t>Used together</a:t>
            </a:r>
            <a:endParaRPr lang="en-US" dirty="0"/>
          </a:p>
        </p:txBody>
      </p:sp>
      <p:sp>
        <p:nvSpPr>
          <p:cNvPr id="3" name="Content Placeholder 2">
            <a:extLst>
              <a:ext uri="{FF2B5EF4-FFF2-40B4-BE49-F238E27FC236}">
                <a16:creationId xmlns:a16="http://schemas.microsoft.com/office/drawing/2014/main" id="{55FDC184-BBBA-D947-A7D7-8938CE95D42D}"/>
              </a:ext>
            </a:extLst>
          </p:cNvPr>
          <p:cNvSpPr>
            <a:spLocks noGrp="1"/>
          </p:cNvSpPr>
          <p:nvPr>
            <p:ph idx="1"/>
          </p:nvPr>
        </p:nvSpPr>
        <p:spPr>
          <a:xfrm>
            <a:off x="1947135" y="2052116"/>
            <a:ext cx="4148866" cy="3997828"/>
          </a:xfrm>
        </p:spPr>
        <p:txBody>
          <a:bodyPr>
            <a:normAutofit fontScale="92500" lnSpcReduction="20000"/>
          </a:bodyPr>
          <a:lstStyle/>
          <a:p>
            <a:pPr marL="457200" indent="-457200">
              <a:buFont typeface="+mj-lt"/>
              <a:buAutoNum type="arabicPeriod"/>
            </a:pPr>
            <a:r>
              <a:rPr lang="en-US" dirty="0"/>
              <a:t>First, User signs in through a user pool and receives user pool tokens after a successful authentication.</a:t>
            </a:r>
          </a:p>
          <a:p>
            <a:pPr marL="457200" indent="-457200">
              <a:buFont typeface="+mj-lt"/>
              <a:buAutoNum type="arabicPeriod"/>
            </a:pPr>
            <a:r>
              <a:rPr lang="en-US" dirty="0"/>
              <a:t>Next, App exchanges the user pool tokens for AWS credentials through an identity pool.</a:t>
            </a:r>
          </a:p>
          <a:p>
            <a:pPr marL="457200" indent="-457200">
              <a:buFont typeface="+mj-lt"/>
              <a:buAutoNum type="arabicPeriod"/>
            </a:pPr>
            <a:r>
              <a:rPr lang="en-US" dirty="0"/>
              <a:t>Finally, User can then use those AWS credentials to access other AWS services such as Amazon S3 or DynamoDB.</a:t>
            </a:r>
          </a:p>
          <a:p>
            <a:pPr marL="457200" indent="-457200">
              <a:buFont typeface="+mj-lt"/>
              <a:buAutoNum type="arabicPeriod"/>
            </a:pPr>
            <a:endParaRPr lang="en-US" dirty="0"/>
          </a:p>
        </p:txBody>
      </p:sp>
      <p:pic>
        <p:nvPicPr>
          <p:cNvPr id="4" name="Picture 2" descr="&#10;      Amazon Cognito overview&#10;    ">
            <a:extLst>
              <a:ext uri="{FF2B5EF4-FFF2-40B4-BE49-F238E27FC236}">
                <a16:creationId xmlns:a16="http://schemas.microsoft.com/office/drawing/2014/main" id="{6166789B-DA9D-7C45-AE2A-ACBE20872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973" y="1779060"/>
            <a:ext cx="4371069" cy="488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2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21A4-A622-4645-9FD6-7A502885B706}"/>
              </a:ext>
            </a:extLst>
          </p:cNvPr>
          <p:cNvSpPr>
            <a:spLocks noGrp="1"/>
          </p:cNvSpPr>
          <p:nvPr>
            <p:ph type="title"/>
          </p:nvPr>
        </p:nvSpPr>
        <p:spPr/>
        <p:txBody>
          <a:bodyPr/>
          <a:lstStyle/>
          <a:p>
            <a:r>
              <a:rPr lang="en-US" dirty="0"/>
              <a:t>Review AJAX</a:t>
            </a:r>
          </a:p>
        </p:txBody>
      </p:sp>
      <p:sp>
        <p:nvSpPr>
          <p:cNvPr id="3" name="Content Placeholder 2">
            <a:extLst>
              <a:ext uri="{FF2B5EF4-FFF2-40B4-BE49-F238E27FC236}">
                <a16:creationId xmlns:a16="http://schemas.microsoft.com/office/drawing/2014/main" id="{B1891439-F88A-DB49-A1B6-B170BCED1A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2770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78B5-A502-7743-9CAC-9F7B10626BEB}"/>
              </a:ext>
            </a:extLst>
          </p:cNvPr>
          <p:cNvSpPr>
            <a:spLocks noGrp="1"/>
          </p:cNvSpPr>
          <p:nvPr>
            <p:ph type="title"/>
          </p:nvPr>
        </p:nvSpPr>
        <p:spPr/>
        <p:txBody>
          <a:bodyPr/>
          <a:lstStyle/>
          <a:p>
            <a:r>
              <a:rPr lang="en-US"/>
              <a:t>Build a Serverless Web Application</a:t>
            </a:r>
            <a:br>
              <a:rPr lang="en-US"/>
            </a:br>
            <a:endParaRPr lang="en-US"/>
          </a:p>
        </p:txBody>
      </p:sp>
      <p:sp>
        <p:nvSpPr>
          <p:cNvPr id="3" name="Content Placeholder 2">
            <a:extLst>
              <a:ext uri="{FF2B5EF4-FFF2-40B4-BE49-F238E27FC236}">
                <a16:creationId xmlns:a16="http://schemas.microsoft.com/office/drawing/2014/main" id="{6F2724B8-C9D5-DE4D-8C96-6BE29B17FD7D}"/>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The tutorial</a:t>
            </a:r>
          </a:p>
          <a:p>
            <a:pPr lvl="1"/>
            <a:r>
              <a:rPr lang="en-US" dirty="0">
                <a:hlinkClick r:id="rId2"/>
              </a:rPr>
              <a:t>https://aws.amazon.com/getting-started/hands-on/build-serverless-web-app-lambda-apigateway-s3-dynamodb-cognito/?refid=ha_a134p000007bsalaa0~ha_awssm-9610_pac&amp;trkcampaign=psc_core-infra_storage_s3-features-multi-region-access-pts</a:t>
            </a:r>
            <a:endParaRPr lang="en-US" dirty="0"/>
          </a:p>
          <a:p>
            <a:r>
              <a:rPr lang="en-US" dirty="0"/>
              <a:t>The Code</a:t>
            </a:r>
          </a:p>
          <a:p>
            <a:pPr lvl="1"/>
            <a:r>
              <a:rPr lang="en-US" dirty="0">
                <a:hlinkClick r:id="rId3"/>
              </a:rPr>
              <a:t>https://unt.instructure.com/courses/62298/files/14985706?wrap=1</a:t>
            </a:r>
            <a:endParaRPr lang="en-US" dirty="0"/>
          </a:p>
          <a:p>
            <a:pPr lvl="1"/>
            <a:r>
              <a:rPr lang="en-US" dirty="0"/>
              <a:t>The GitHub repo in the tutorial is broken</a:t>
            </a:r>
          </a:p>
        </p:txBody>
      </p:sp>
    </p:spTree>
    <p:extLst>
      <p:ext uri="{BB962C8B-B14F-4D97-AF65-F5344CB8AC3E}">
        <p14:creationId xmlns:p14="http://schemas.microsoft.com/office/powerpoint/2010/main" val="297661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4D19-C3A2-9442-BAF8-59E060653043}"/>
              </a:ext>
            </a:extLst>
          </p:cNvPr>
          <p:cNvSpPr>
            <a:spLocks noGrp="1"/>
          </p:cNvSpPr>
          <p:nvPr>
            <p:ph type="title"/>
          </p:nvPr>
        </p:nvSpPr>
        <p:spPr/>
        <p:txBody>
          <a:bodyPr>
            <a:normAutofit/>
          </a:bodyPr>
          <a:lstStyle/>
          <a:p>
            <a:r>
              <a:rPr lang="en-US" dirty="0"/>
              <a:t>Build a Serverless Web Application</a:t>
            </a:r>
            <a:br>
              <a:rPr lang="en-US" dirty="0"/>
            </a:br>
            <a:endParaRPr lang="en-US" dirty="0"/>
          </a:p>
        </p:txBody>
      </p:sp>
      <p:sp>
        <p:nvSpPr>
          <p:cNvPr id="3" name="Content Placeholder 2">
            <a:extLst>
              <a:ext uri="{FF2B5EF4-FFF2-40B4-BE49-F238E27FC236}">
                <a16:creationId xmlns:a16="http://schemas.microsoft.com/office/drawing/2014/main" id="{BC03E141-EA62-6C4A-BAED-8E7DE98D4280}"/>
              </a:ext>
            </a:extLst>
          </p:cNvPr>
          <p:cNvSpPr>
            <a:spLocks noGrp="1"/>
          </p:cNvSpPr>
          <p:nvPr>
            <p:ph idx="1"/>
          </p:nvPr>
        </p:nvSpPr>
        <p:spPr>
          <a:xfrm>
            <a:off x="2773598" y="2052116"/>
            <a:ext cx="8403597" cy="3997828"/>
          </a:xfrm>
        </p:spPr>
        <p:txBody>
          <a:bodyPr>
            <a:normAutofit/>
          </a:bodyPr>
          <a:lstStyle/>
          <a:p>
            <a:r>
              <a:rPr lang="en-US" dirty="0"/>
              <a:t>Overview:	Uber but for Unicorns!!</a:t>
            </a:r>
          </a:p>
          <a:p>
            <a:r>
              <a:rPr lang="en-US" dirty="0"/>
              <a:t>Application Architecture</a:t>
            </a:r>
          </a:p>
          <a:p>
            <a:pPr lvl="1">
              <a:tabLst>
                <a:tab pos="3767138" algn="l"/>
              </a:tabLst>
            </a:pPr>
            <a:r>
              <a:rPr lang="en-US" dirty="0">
                <a:hlinkClick r:id="rId2"/>
              </a:rPr>
              <a:t>AWS Lambda</a:t>
            </a:r>
            <a:r>
              <a:rPr lang="en-US" dirty="0"/>
              <a:t>	</a:t>
            </a:r>
            <a:r>
              <a:rPr lang="en-US" dirty="0">
                <a:solidFill>
                  <a:srgbClr val="FFC000"/>
                </a:solidFill>
              </a:rPr>
              <a:t>Controller</a:t>
            </a:r>
            <a:r>
              <a:rPr lang="en-US" dirty="0"/>
              <a:t> – Performs the desired task </a:t>
            </a:r>
          </a:p>
          <a:p>
            <a:pPr lvl="1">
              <a:tabLst>
                <a:tab pos="3767138" algn="l"/>
              </a:tabLst>
            </a:pPr>
            <a:r>
              <a:rPr lang="en-US" dirty="0">
                <a:hlinkClick r:id="rId3"/>
              </a:rPr>
              <a:t>Amazon API Gateway</a:t>
            </a:r>
            <a:r>
              <a:rPr lang="en-US" dirty="0"/>
              <a:t>	</a:t>
            </a:r>
            <a:r>
              <a:rPr lang="en-US" dirty="0">
                <a:solidFill>
                  <a:srgbClr val="FFC000"/>
                </a:solidFill>
              </a:rPr>
              <a:t>Controller</a:t>
            </a:r>
            <a:r>
              <a:rPr lang="en-US" dirty="0"/>
              <a:t> – Associates task with a request</a:t>
            </a:r>
          </a:p>
          <a:p>
            <a:pPr lvl="1" indent="-338138">
              <a:tabLst>
                <a:tab pos="3767138" algn="l"/>
              </a:tabLst>
            </a:pPr>
            <a:r>
              <a:rPr lang="en-US" dirty="0">
                <a:hlinkClick r:id="rId4"/>
              </a:rPr>
              <a:t>Amazon DynamoDB</a:t>
            </a:r>
            <a:r>
              <a:rPr lang="en-US" dirty="0"/>
              <a:t>	</a:t>
            </a:r>
            <a:r>
              <a:rPr lang="en-US" dirty="0">
                <a:solidFill>
                  <a:srgbClr val="FFC000"/>
                </a:solidFill>
              </a:rPr>
              <a:t>Model</a:t>
            </a:r>
            <a:r>
              <a:rPr lang="en-US" dirty="0"/>
              <a:t> – </a:t>
            </a:r>
            <a:r>
              <a:rPr lang="en-US" dirty="0">
                <a:solidFill>
                  <a:srgbClr val="FF0000"/>
                </a:solidFill>
              </a:rPr>
              <a:t>Persists</a:t>
            </a:r>
            <a:r>
              <a:rPr lang="en-US" dirty="0"/>
              <a:t> our data</a:t>
            </a:r>
          </a:p>
          <a:p>
            <a:pPr lvl="1">
              <a:tabLst>
                <a:tab pos="3767138" algn="l"/>
              </a:tabLst>
            </a:pPr>
            <a:r>
              <a:rPr lang="en-US" dirty="0">
                <a:solidFill>
                  <a:srgbClr val="6D9D9B"/>
                </a:solidFill>
                <a:hlinkClick r:id="rId5">
                  <a:extLst>
                    <a:ext uri="{A12FA001-AC4F-418D-AE19-62706E023703}">
                      <ahyp:hlinkClr xmlns:ahyp="http://schemas.microsoft.com/office/drawing/2018/hyperlinkcolor" val="tx"/>
                    </a:ext>
                  </a:extLst>
                </a:hlinkClick>
              </a:rPr>
              <a:t>AWS </a:t>
            </a:r>
            <a:r>
              <a:rPr lang="en-US" dirty="0">
                <a:solidFill>
                  <a:srgbClr val="FF0000"/>
                </a:solidFill>
              </a:rPr>
              <a:t>IAM</a:t>
            </a:r>
            <a:r>
              <a:rPr lang="en-US" dirty="0"/>
              <a:t>	</a:t>
            </a:r>
            <a:r>
              <a:rPr lang="en-US" dirty="0">
                <a:solidFill>
                  <a:srgbClr val="FF0000"/>
                </a:solidFill>
              </a:rPr>
              <a:t>Roles</a:t>
            </a:r>
            <a:r>
              <a:rPr lang="en-US" dirty="0"/>
              <a:t> – Work a function can do</a:t>
            </a:r>
            <a:endParaRPr lang="en-US" dirty="0">
              <a:solidFill>
                <a:srgbClr val="FF0000"/>
              </a:solidFill>
            </a:endParaRPr>
          </a:p>
          <a:p>
            <a:pPr lvl="1">
              <a:tabLst>
                <a:tab pos="3767138" algn="l"/>
              </a:tabLst>
            </a:pPr>
            <a:r>
              <a:rPr lang="en-US" dirty="0">
                <a:solidFill>
                  <a:srgbClr val="6D9D9B"/>
                </a:solidFill>
                <a:hlinkClick r:id="rId5">
                  <a:extLst>
                    <a:ext uri="{A12FA001-AC4F-418D-AE19-62706E023703}">
                      <ahyp:hlinkClr xmlns:ahyp="http://schemas.microsoft.com/office/drawing/2018/hyperlinkcolor" val="tx"/>
                    </a:ext>
                  </a:extLst>
                </a:hlinkClick>
              </a:rPr>
              <a:t>Amazon </a:t>
            </a:r>
            <a:r>
              <a:rPr lang="en-US" dirty="0">
                <a:solidFill>
                  <a:srgbClr val="FF0000"/>
                </a:solidFill>
                <a:hlinkClick r:id="rId5">
                  <a:extLst>
                    <a:ext uri="{A12FA001-AC4F-418D-AE19-62706E023703}">
                      <ahyp:hlinkClr xmlns:ahyp="http://schemas.microsoft.com/office/drawing/2018/hyperlinkcolor" val="tx"/>
                    </a:ext>
                  </a:extLst>
                </a:hlinkClick>
              </a:rPr>
              <a:t>Cognito</a:t>
            </a:r>
            <a:r>
              <a:rPr lang="en-US" dirty="0"/>
              <a:t>	</a:t>
            </a:r>
            <a:r>
              <a:rPr lang="en-US" dirty="0">
                <a:solidFill>
                  <a:srgbClr val="FF0000"/>
                </a:solidFill>
              </a:rPr>
              <a:t>Users</a:t>
            </a:r>
            <a:r>
              <a:rPr lang="en-US" dirty="0"/>
              <a:t> - </a:t>
            </a:r>
            <a:r>
              <a:rPr lang="en-US" dirty="0" err="1"/>
              <a:t>AuthN</a:t>
            </a:r>
            <a:r>
              <a:rPr lang="en-US" dirty="0"/>
              <a:t>/</a:t>
            </a:r>
            <a:r>
              <a:rPr lang="en-US" dirty="0" err="1"/>
              <a:t>AuthZ</a:t>
            </a:r>
            <a:endParaRPr lang="en-US" dirty="0"/>
          </a:p>
          <a:p>
            <a:pPr lvl="1" indent="-338138">
              <a:tabLst>
                <a:tab pos="3767138" algn="l"/>
              </a:tabLst>
            </a:pPr>
            <a:r>
              <a:rPr lang="en-US" dirty="0">
                <a:hlinkClick r:id="rId6"/>
              </a:rPr>
              <a:t>AWS Amplify Console</a:t>
            </a:r>
            <a:r>
              <a:rPr lang="en-US" dirty="0"/>
              <a:t>	</a:t>
            </a:r>
            <a:r>
              <a:rPr lang="en-US" dirty="0">
                <a:solidFill>
                  <a:srgbClr val="FFC000"/>
                </a:solidFill>
              </a:rPr>
              <a:t>View</a:t>
            </a:r>
            <a:r>
              <a:rPr lang="en-US" dirty="0"/>
              <a:t> – manages visible components</a:t>
            </a:r>
          </a:p>
          <a:p>
            <a:endParaRPr lang="en-US" dirty="0"/>
          </a:p>
        </p:txBody>
      </p:sp>
    </p:spTree>
    <p:extLst>
      <p:ext uri="{BB962C8B-B14F-4D97-AF65-F5344CB8AC3E}">
        <p14:creationId xmlns:p14="http://schemas.microsoft.com/office/powerpoint/2010/main" val="1514561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4CA7-68A6-6A44-9277-F832956C87FA}"/>
              </a:ext>
            </a:extLst>
          </p:cNvPr>
          <p:cNvSpPr>
            <a:spLocks noGrp="1"/>
          </p:cNvSpPr>
          <p:nvPr>
            <p:ph type="title"/>
          </p:nvPr>
        </p:nvSpPr>
        <p:spPr/>
        <p:txBody>
          <a:bodyPr/>
          <a:lstStyle/>
          <a:p>
            <a:r>
              <a:rPr lang="en-US" dirty="0"/>
              <a:t>Architecture</a:t>
            </a:r>
          </a:p>
        </p:txBody>
      </p:sp>
      <p:pic>
        <p:nvPicPr>
          <p:cNvPr id="9218" name="Picture 2" descr="Serverless_Architecture">
            <a:extLst>
              <a:ext uri="{FF2B5EF4-FFF2-40B4-BE49-F238E27FC236}">
                <a16:creationId xmlns:a16="http://schemas.microsoft.com/office/drawing/2014/main" id="{B9C5F77F-3172-B740-AFD0-99DE6E994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57" y="1885285"/>
            <a:ext cx="9122485" cy="397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04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8B2D-32A1-B74E-9080-C963B56E4F61}"/>
              </a:ext>
            </a:extLst>
          </p:cNvPr>
          <p:cNvSpPr>
            <a:spLocks noGrp="1"/>
          </p:cNvSpPr>
          <p:nvPr>
            <p:ph type="title"/>
          </p:nvPr>
        </p:nvSpPr>
        <p:spPr/>
        <p:txBody>
          <a:bodyPr/>
          <a:lstStyle/>
          <a:p>
            <a:r>
              <a:rPr lang="en-US" dirty="0"/>
              <a:t>Module 1:</a:t>
            </a:r>
            <a:br>
              <a:rPr lang="en-US" dirty="0"/>
            </a:br>
            <a:r>
              <a:rPr lang="en-US" dirty="0"/>
              <a:t>Host a Static Web Site</a:t>
            </a:r>
          </a:p>
        </p:txBody>
      </p:sp>
      <p:pic>
        <p:nvPicPr>
          <p:cNvPr id="10242" name="Picture 2" descr="Architecture Overview">
            <a:extLst>
              <a:ext uri="{FF2B5EF4-FFF2-40B4-BE49-F238E27FC236}">
                <a16:creationId xmlns:a16="http://schemas.microsoft.com/office/drawing/2014/main" id="{F6A56129-072E-7B48-B769-190102798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182" y="1773219"/>
            <a:ext cx="7933635" cy="4276725"/>
          </a:xfrm>
          <a:prstGeom prst="rect">
            <a:avLst/>
          </a:prstGeom>
          <a:solidFill>
            <a:schemeClr val="tx1"/>
          </a:solidFill>
        </p:spPr>
      </p:pic>
    </p:spTree>
    <p:extLst>
      <p:ext uri="{BB962C8B-B14F-4D97-AF65-F5344CB8AC3E}">
        <p14:creationId xmlns:p14="http://schemas.microsoft.com/office/powerpoint/2010/main" val="29466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B10A-A880-BA4A-A6EB-202C69F4AF10}"/>
              </a:ext>
            </a:extLst>
          </p:cNvPr>
          <p:cNvSpPr>
            <a:spLocks noGrp="1"/>
          </p:cNvSpPr>
          <p:nvPr>
            <p:ph type="title"/>
          </p:nvPr>
        </p:nvSpPr>
        <p:spPr/>
        <p:txBody>
          <a:bodyPr>
            <a:normAutofit fontScale="90000"/>
          </a:bodyPr>
          <a:lstStyle/>
          <a:p>
            <a:r>
              <a:rPr lang="en-US" dirty="0"/>
              <a:t>Static Web Hosting with </a:t>
            </a:r>
            <a:br>
              <a:rPr lang="en-US" dirty="0"/>
            </a:br>
            <a:r>
              <a:rPr lang="en-US" dirty="0"/>
              <a:t>Continuous Deployment</a:t>
            </a:r>
            <a:br>
              <a:rPr lang="en-US" dirty="0"/>
            </a:br>
            <a:endParaRPr lang="en-US" dirty="0"/>
          </a:p>
        </p:txBody>
      </p:sp>
      <p:sp>
        <p:nvSpPr>
          <p:cNvPr id="3" name="Content Placeholder 2">
            <a:extLst>
              <a:ext uri="{FF2B5EF4-FFF2-40B4-BE49-F238E27FC236}">
                <a16:creationId xmlns:a16="http://schemas.microsoft.com/office/drawing/2014/main" id="{C07201FE-910E-EB48-A26F-E2C5731D9A7A}"/>
              </a:ext>
            </a:extLst>
          </p:cNvPr>
          <p:cNvSpPr>
            <a:spLocks noGrp="1"/>
          </p:cNvSpPr>
          <p:nvPr>
            <p:ph idx="1"/>
          </p:nvPr>
        </p:nvSpPr>
        <p:spPr/>
        <p:txBody>
          <a:bodyPr/>
          <a:lstStyle/>
          <a:p>
            <a:r>
              <a:rPr lang="en-US" dirty="0">
                <a:solidFill>
                  <a:schemeClr val="tx2">
                    <a:lumMod val="50000"/>
                  </a:schemeClr>
                </a:solidFill>
              </a:rPr>
              <a:t>Unzip Wild </a:t>
            </a:r>
            <a:r>
              <a:rPr lang="en-US" dirty="0" err="1">
                <a:solidFill>
                  <a:schemeClr val="tx2">
                    <a:lumMod val="50000"/>
                  </a:schemeClr>
                </a:solidFill>
              </a:rPr>
              <a:t>Rydes</a:t>
            </a:r>
            <a:r>
              <a:rPr lang="en-US" dirty="0">
                <a:solidFill>
                  <a:schemeClr val="tx2">
                    <a:lumMod val="50000"/>
                  </a:schemeClr>
                </a:solidFill>
              </a:rPr>
              <a:t> and save to your project folder</a:t>
            </a:r>
          </a:p>
          <a:p>
            <a:r>
              <a:rPr lang="en-US" dirty="0"/>
              <a:t>Select Region</a:t>
            </a:r>
          </a:p>
          <a:p>
            <a:r>
              <a:rPr lang="en-US" dirty="0"/>
              <a:t>Create a git repo</a:t>
            </a:r>
          </a:p>
          <a:p>
            <a:pPr lvl="1"/>
            <a:r>
              <a:rPr lang="en-US" dirty="0"/>
              <a:t>Clone the code from the assignment</a:t>
            </a:r>
          </a:p>
          <a:p>
            <a:pPr lvl="2"/>
            <a:r>
              <a:rPr lang="en-US" dirty="0"/>
              <a:t>This did not work for me. Use the Zip file provided in the assignment</a:t>
            </a:r>
          </a:p>
          <a:p>
            <a:pPr lvl="1"/>
            <a:r>
              <a:rPr lang="en-US" dirty="0"/>
              <a:t>Commit and push code to your own GitHub repo</a:t>
            </a:r>
          </a:p>
        </p:txBody>
      </p:sp>
      <p:pic>
        <p:nvPicPr>
          <p:cNvPr id="4" name="Picture 3">
            <a:extLst>
              <a:ext uri="{FF2B5EF4-FFF2-40B4-BE49-F238E27FC236}">
                <a16:creationId xmlns:a16="http://schemas.microsoft.com/office/drawing/2014/main" id="{7BCECCDA-5088-3746-A18E-AEFA4666AC10}"/>
              </a:ext>
            </a:extLst>
          </p:cNvPr>
          <p:cNvPicPr>
            <a:picLocks noChangeAspect="1"/>
          </p:cNvPicPr>
          <p:nvPr/>
        </p:nvPicPr>
        <p:blipFill rotWithShape="1">
          <a:blip r:embed="rId2"/>
          <a:srcRect l="14090" r="8984"/>
          <a:stretch/>
        </p:blipFill>
        <p:spPr>
          <a:xfrm>
            <a:off x="39168" y="39389"/>
            <a:ext cx="1914862" cy="3644900"/>
          </a:xfrm>
          <a:prstGeom prst="round2DiagRect">
            <a:avLst>
              <a:gd name="adj1" fmla="val 16667"/>
              <a:gd name="adj2" fmla="val 0"/>
            </a:avLst>
          </a:prstGeom>
          <a:ln w="635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0454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5AB8-3585-084C-BC95-456E85A662EA}"/>
              </a:ext>
            </a:extLst>
          </p:cNvPr>
          <p:cNvSpPr>
            <a:spLocks noGrp="1"/>
          </p:cNvSpPr>
          <p:nvPr>
            <p:ph type="title"/>
          </p:nvPr>
        </p:nvSpPr>
        <p:spPr/>
        <p:txBody>
          <a:bodyPr/>
          <a:lstStyle/>
          <a:p>
            <a:r>
              <a:rPr lang="en-US" dirty="0"/>
              <a:t>Authentication and Authorization</a:t>
            </a:r>
          </a:p>
        </p:txBody>
      </p:sp>
      <p:sp>
        <p:nvSpPr>
          <p:cNvPr id="3" name="Content Placeholder 2">
            <a:extLst>
              <a:ext uri="{FF2B5EF4-FFF2-40B4-BE49-F238E27FC236}">
                <a16:creationId xmlns:a16="http://schemas.microsoft.com/office/drawing/2014/main" id="{6572B16B-26EC-1144-9CA4-9FB19E44902D}"/>
              </a:ext>
            </a:extLst>
          </p:cNvPr>
          <p:cNvSpPr>
            <a:spLocks noGrp="1"/>
          </p:cNvSpPr>
          <p:nvPr>
            <p:ph idx="1"/>
          </p:nvPr>
        </p:nvSpPr>
        <p:spPr/>
        <p:txBody>
          <a:bodyPr/>
          <a:lstStyle/>
          <a:p>
            <a:r>
              <a:rPr lang="en-US" dirty="0"/>
              <a:t>Authentication	Are you who you say you are?</a:t>
            </a:r>
          </a:p>
          <a:p>
            <a:r>
              <a:rPr lang="en-US" dirty="0"/>
              <a:t>Authorization		What are you permitted to do?</a:t>
            </a:r>
          </a:p>
        </p:txBody>
      </p:sp>
    </p:spTree>
    <p:extLst>
      <p:ext uri="{BB962C8B-B14F-4D97-AF65-F5344CB8AC3E}">
        <p14:creationId xmlns:p14="http://schemas.microsoft.com/office/powerpoint/2010/main" val="1211263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0399-8C12-5C41-9589-6CEB9C655017}"/>
              </a:ext>
            </a:extLst>
          </p:cNvPr>
          <p:cNvSpPr>
            <a:spLocks noGrp="1"/>
          </p:cNvSpPr>
          <p:nvPr>
            <p:ph type="title"/>
          </p:nvPr>
        </p:nvSpPr>
        <p:spPr/>
        <p:txBody>
          <a:bodyPr>
            <a:normAutofit/>
          </a:bodyPr>
          <a:lstStyle/>
          <a:p>
            <a:r>
              <a:rPr lang="en-US" dirty="0"/>
              <a:t>AWS Amplify</a:t>
            </a:r>
            <a:br>
              <a:rPr lang="en-US" dirty="0"/>
            </a:br>
            <a:r>
              <a:rPr lang="en-US" dirty="0"/>
              <a:t>Create Web App</a:t>
            </a:r>
          </a:p>
        </p:txBody>
      </p:sp>
      <p:sp>
        <p:nvSpPr>
          <p:cNvPr id="3" name="Content Placeholder 2">
            <a:extLst>
              <a:ext uri="{FF2B5EF4-FFF2-40B4-BE49-F238E27FC236}">
                <a16:creationId xmlns:a16="http://schemas.microsoft.com/office/drawing/2014/main" id="{E89B65FE-A72B-B149-8275-98DF62BCE58A}"/>
              </a:ext>
            </a:extLst>
          </p:cNvPr>
          <p:cNvSpPr>
            <a:spLocks noGrp="1"/>
          </p:cNvSpPr>
          <p:nvPr>
            <p:ph idx="1"/>
          </p:nvPr>
        </p:nvSpPr>
        <p:spPr/>
        <p:txBody>
          <a:bodyPr/>
          <a:lstStyle/>
          <a:p>
            <a:r>
              <a:rPr lang="en-US" dirty="0"/>
              <a:t>Go to the AWS Amplify tab</a:t>
            </a:r>
          </a:p>
          <a:p>
            <a:r>
              <a:rPr lang="en-US" dirty="0"/>
              <a:t>Click New app</a:t>
            </a:r>
          </a:p>
          <a:p>
            <a:pPr lvl="1"/>
            <a:r>
              <a:rPr lang="en-US" dirty="0"/>
              <a:t>Host web app</a:t>
            </a:r>
          </a:p>
          <a:p>
            <a:r>
              <a:rPr lang="en-US" dirty="0"/>
              <a:t>Select the source – GitHub</a:t>
            </a:r>
          </a:p>
          <a:p>
            <a:pPr lvl="1"/>
            <a:r>
              <a:rPr lang="en-US" dirty="0"/>
              <a:t>Click Continue</a:t>
            </a:r>
          </a:p>
          <a:p>
            <a:endParaRPr lang="en-US" dirty="0"/>
          </a:p>
        </p:txBody>
      </p:sp>
      <p:pic>
        <p:nvPicPr>
          <p:cNvPr id="5" name="Picture 4">
            <a:extLst>
              <a:ext uri="{FF2B5EF4-FFF2-40B4-BE49-F238E27FC236}">
                <a16:creationId xmlns:a16="http://schemas.microsoft.com/office/drawing/2014/main" id="{9E49E427-882E-AB45-B551-86B506798E66}"/>
              </a:ext>
            </a:extLst>
          </p:cNvPr>
          <p:cNvPicPr>
            <a:picLocks noChangeAspect="1"/>
          </p:cNvPicPr>
          <p:nvPr/>
        </p:nvPicPr>
        <p:blipFill>
          <a:blip r:embed="rId2"/>
          <a:stretch>
            <a:fillRect/>
          </a:stretch>
        </p:blipFill>
        <p:spPr>
          <a:xfrm>
            <a:off x="0" y="25382"/>
            <a:ext cx="2108200" cy="2501900"/>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497FBC5E-F6E5-AD43-966F-ECD41CC96429}"/>
              </a:ext>
            </a:extLst>
          </p:cNvPr>
          <p:cNvPicPr>
            <a:picLocks noChangeAspect="1"/>
          </p:cNvPicPr>
          <p:nvPr/>
        </p:nvPicPr>
        <p:blipFill>
          <a:blip r:embed="rId3"/>
          <a:stretch>
            <a:fillRect/>
          </a:stretch>
        </p:blipFill>
        <p:spPr>
          <a:xfrm>
            <a:off x="2988276" y="1218827"/>
            <a:ext cx="1625600" cy="1041400"/>
          </a:xfrm>
          <a:prstGeom prst="rect">
            <a:avLst/>
          </a:prstGeom>
        </p:spPr>
      </p:pic>
      <p:pic>
        <p:nvPicPr>
          <p:cNvPr id="7" name="Picture 6">
            <a:extLst>
              <a:ext uri="{FF2B5EF4-FFF2-40B4-BE49-F238E27FC236}">
                <a16:creationId xmlns:a16="http://schemas.microsoft.com/office/drawing/2014/main" id="{595CFEB7-74EF-9246-BDBD-C8B69E695D40}"/>
              </a:ext>
            </a:extLst>
          </p:cNvPr>
          <p:cNvPicPr>
            <a:picLocks noChangeAspect="1"/>
          </p:cNvPicPr>
          <p:nvPr/>
        </p:nvPicPr>
        <p:blipFill>
          <a:blip r:embed="rId4"/>
          <a:stretch>
            <a:fillRect/>
          </a:stretch>
        </p:blipFill>
        <p:spPr>
          <a:xfrm>
            <a:off x="6338382" y="3530330"/>
            <a:ext cx="4973485" cy="3244783"/>
          </a:xfrm>
          <a:prstGeom prst="rect">
            <a:avLst/>
          </a:prstGeom>
        </p:spPr>
      </p:pic>
    </p:spTree>
    <p:extLst>
      <p:ext uri="{BB962C8B-B14F-4D97-AF65-F5344CB8AC3E}">
        <p14:creationId xmlns:p14="http://schemas.microsoft.com/office/powerpoint/2010/main" val="250710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0108-6F82-7344-9BFC-45D32D1583A8}"/>
              </a:ext>
            </a:extLst>
          </p:cNvPr>
          <p:cNvSpPr>
            <a:spLocks noGrp="1"/>
          </p:cNvSpPr>
          <p:nvPr>
            <p:ph type="title"/>
          </p:nvPr>
        </p:nvSpPr>
        <p:spPr/>
        <p:txBody>
          <a:bodyPr/>
          <a:lstStyle/>
          <a:p>
            <a:r>
              <a:rPr lang="en-US" dirty="0"/>
              <a:t>Add repository branch</a:t>
            </a:r>
          </a:p>
        </p:txBody>
      </p:sp>
      <p:sp>
        <p:nvSpPr>
          <p:cNvPr id="3" name="Content Placeholder 2">
            <a:extLst>
              <a:ext uri="{FF2B5EF4-FFF2-40B4-BE49-F238E27FC236}">
                <a16:creationId xmlns:a16="http://schemas.microsoft.com/office/drawing/2014/main" id="{9E19171F-0FE6-6E43-9F65-829D8E766B64}"/>
              </a:ext>
            </a:extLst>
          </p:cNvPr>
          <p:cNvSpPr>
            <a:spLocks noGrp="1"/>
          </p:cNvSpPr>
          <p:nvPr>
            <p:ph idx="1"/>
          </p:nvPr>
        </p:nvSpPr>
        <p:spPr>
          <a:xfrm>
            <a:off x="1622530" y="2052116"/>
            <a:ext cx="7796540" cy="2920600"/>
          </a:xfrm>
        </p:spPr>
        <p:txBody>
          <a:bodyPr/>
          <a:lstStyle/>
          <a:p>
            <a:r>
              <a:rPr lang="en-US" dirty="0"/>
              <a:t>GitHub should already recognize you</a:t>
            </a:r>
          </a:p>
          <a:p>
            <a:r>
              <a:rPr lang="en-US" dirty="0"/>
              <a:t>Set the repo to be used</a:t>
            </a:r>
          </a:p>
          <a:p>
            <a:r>
              <a:rPr lang="en-US" dirty="0"/>
              <a:t>Branch will be main (or master)</a:t>
            </a:r>
          </a:p>
          <a:p>
            <a:r>
              <a:rPr lang="en-US" dirty="0"/>
              <a:t>Click Next</a:t>
            </a:r>
          </a:p>
          <a:p>
            <a:endParaRPr lang="en-US" dirty="0"/>
          </a:p>
        </p:txBody>
      </p:sp>
      <p:pic>
        <p:nvPicPr>
          <p:cNvPr id="4" name="Picture 3">
            <a:extLst>
              <a:ext uri="{FF2B5EF4-FFF2-40B4-BE49-F238E27FC236}">
                <a16:creationId xmlns:a16="http://schemas.microsoft.com/office/drawing/2014/main" id="{1531B786-C174-4943-94F4-0907538C18E8}"/>
              </a:ext>
            </a:extLst>
          </p:cNvPr>
          <p:cNvPicPr>
            <a:picLocks noChangeAspect="1"/>
          </p:cNvPicPr>
          <p:nvPr/>
        </p:nvPicPr>
        <p:blipFill>
          <a:blip r:embed="rId2"/>
          <a:stretch>
            <a:fillRect/>
          </a:stretch>
        </p:blipFill>
        <p:spPr>
          <a:xfrm>
            <a:off x="6096000" y="3044414"/>
            <a:ext cx="5190864" cy="3688827"/>
          </a:xfrm>
          <a:prstGeom prst="rect">
            <a:avLst/>
          </a:prstGeom>
        </p:spPr>
      </p:pic>
    </p:spTree>
    <p:extLst>
      <p:ext uri="{BB962C8B-B14F-4D97-AF65-F5344CB8AC3E}">
        <p14:creationId xmlns:p14="http://schemas.microsoft.com/office/powerpoint/2010/main" val="115303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0CF3-2434-534C-A80A-49F4E0191593}"/>
              </a:ext>
            </a:extLst>
          </p:cNvPr>
          <p:cNvSpPr>
            <a:spLocks noGrp="1"/>
          </p:cNvSpPr>
          <p:nvPr>
            <p:ph type="title"/>
          </p:nvPr>
        </p:nvSpPr>
        <p:spPr/>
        <p:txBody>
          <a:bodyPr>
            <a:normAutofit/>
          </a:bodyPr>
          <a:lstStyle/>
          <a:p>
            <a:r>
              <a:rPr lang="en-US" dirty="0"/>
              <a:t>Configure build settings</a:t>
            </a:r>
            <a:br>
              <a:rPr lang="en-US" dirty="0"/>
            </a:br>
            <a:endParaRPr lang="en-US" dirty="0"/>
          </a:p>
        </p:txBody>
      </p:sp>
      <p:sp>
        <p:nvSpPr>
          <p:cNvPr id="3" name="Content Placeholder 2">
            <a:extLst>
              <a:ext uri="{FF2B5EF4-FFF2-40B4-BE49-F238E27FC236}">
                <a16:creationId xmlns:a16="http://schemas.microsoft.com/office/drawing/2014/main" id="{62C47F55-3645-A24B-B9C9-454ACF9C6878}"/>
              </a:ext>
            </a:extLst>
          </p:cNvPr>
          <p:cNvSpPr>
            <a:spLocks noGrp="1"/>
          </p:cNvSpPr>
          <p:nvPr>
            <p:ph idx="1"/>
          </p:nvPr>
        </p:nvSpPr>
        <p:spPr/>
        <p:txBody>
          <a:bodyPr/>
          <a:lstStyle/>
          <a:p>
            <a:r>
              <a:rPr lang="en-US" dirty="0"/>
              <a:t>Just click Next</a:t>
            </a:r>
          </a:p>
        </p:txBody>
      </p:sp>
      <p:pic>
        <p:nvPicPr>
          <p:cNvPr id="4" name="Picture 3">
            <a:extLst>
              <a:ext uri="{FF2B5EF4-FFF2-40B4-BE49-F238E27FC236}">
                <a16:creationId xmlns:a16="http://schemas.microsoft.com/office/drawing/2014/main" id="{7AE20B84-D727-7749-8631-6BC7DF8249A4}"/>
              </a:ext>
            </a:extLst>
          </p:cNvPr>
          <p:cNvPicPr>
            <a:picLocks noChangeAspect="1"/>
          </p:cNvPicPr>
          <p:nvPr/>
        </p:nvPicPr>
        <p:blipFill>
          <a:blip r:embed="rId2"/>
          <a:stretch>
            <a:fillRect/>
          </a:stretch>
        </p:blipFill>
        <p:spPr>
          <a:xfrm>
            <a:off x="4998801" y="3593830"/>
            <a:ext cx="965200" cy="457200"/>
          </a:xfrm>
          <a:prstGeom prst="rect">
            <a:avLst/>
          </a:prstGeom>
        </p:spPr>
      </p:pic>
      <p:pic>
        <p:nvPicPr>
          <p:cNvPr id="5" name="Picture 4">
            <a:extLst>
              <a:ext uri="{FF2B5EF4-FFF2-40B4-BE49-F238E27FC236}">
                <a16:creationId xmlns:a16="http://schemas.microsoft.com/office/drawing/2014/main" id="{C477AAC1-E81F-644A-8380-E1B3F779CCD4}"/>
              </a:ext>
            </a:extLst>
          </p:cNvPr>
          <p:cNvPicPr>
            <a:picLocks noChangeAspect="1"/>
          </p:cNvPicPr>
          <p:nvPr/>
        </p:nvPicPr>
        <p:blipFill>
          <a:blip r:embed="rId3"/>
          <a:stretch>
            <a:fillRect/>
          </a:stretch>
        </p:blipFill>
        <p:spPr>
          <a:xfrm>
            <a:off x="5590472" y="4217861"/>
            <a:ext cx="4419600" cy="355600"/>
          </a:xfrm>
          <a:prstGeom prst="rect">
            <a:avLst/>
          </a:prstGeom>
        </p:spPr>
      </p:pic>
    </p:spTree>
    <p:extLst>
      <p:ext uri="{BB962C8B-B14F-4D97-AF65-F5344CB8AC3E}">
        <p14:creationId xmlns:p14="http://schemas.microsoft.com/office/powerpoint/2010/main" val="2945984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2A4C-8C10-0942-B7FA-F67D94CA74CF}"/>
              </a:ext>
            </a:extLst>
          </p:cNvPr>
          <p:cNvSpPr>
            <a:spLocks noGrp="1"/>
          </p:cNvSpPr>
          <p:nvPr>
            <p:ph type="title"/>
          </p:nvPr>
        </p:nvSpPr>
        <p:spPr/>
        <p:txBody>
          <a:bodyPr/>
          <a:lstStyle/>
          <a:p>
            <a:r>
              <a:rPr lang="en-US" dirty="0"/>
              <a:t>Review and Deploy</a:t>
            </a:r>
          </a:p>
        </p:txBody>
      </p:sp>
      <p:pic>
        <p:nvPicPr>
          <p:cNvPr id="5" name="Picture 4">
            <a:extLst>
              <a:ext uri="{FF2B5EF4-FFF2-40B4-BE49-F238E27FC236}">
                <a16:creationId xmlns:a16="http://schemas.microsoft.com/office/drawing/2014/main" id="{1E78B277-9189-CD49-AC7D-B84180B22D91}"/>
              </a:ext>
            </a:extLst>
          </p:cNvPr>
          <p:cNvPicPr>
            <a:picLocks noChangeAspect="1"/>
          </p:cNvPicPr>
          <p:nvPr/>
        </p:nvPicPr>
        <p:blipFill>
          <a:blip r:embed="rId2"/>
          <a:stretch>
            <a:fillRect/>
          </a:stretch>
        </p:blipFill>
        <p:spPr>
          <a:xfrm>
            <a:off x="3124200" y="1713163"/>
            <a:ext cx="5943600" cy="4826000"/>
          </a:xfrm>
          <a:prstGeom prst="rect">
            <a:avLst/>
          </a:prstGeom>
        </p:spPr>
      </p:pic>
    </p:spTree>
    <p:extLst>
      <p:ext uri="{BB962C8B-B14F-4D97-AF65-F5344CB8AC3E}">
        <p14:creationId xmlns:p14="http://schemas.microsoft.com/office/powerpoint/2010/main" val="3653146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32DA-33B9-2348-B744-CF1E96D3DA63}"/>
              </a:ext>
            </a:extLst>
          </p:cNvPr>
          <p:cNvSpPr>
            <a:spLocks noGrp="1"/>
          </p:cNvSpPr>
          <p:nvPr>
            <p:ph type="title"/>
          </p:nvPr>
        </p:nvSpPr>
        <p:spPr/>
        <p:txBody>
          <a:bodyPr/>
          <a:lstStyle/>
          <a:p>
            <a:r>
              <a:rPr lang="en-US" dirty="0"/>
              <a:t>Be patient</a:t>
            </a:r>
          </a:p>
        </p:txBody>
      </p:sp>
      <p:sp>
        <p:nvSpPr>
          <p:cNvPr id="3" name="Content Placeholder 2">
            <a:extLst>
              <a:ext uri="{FF2B5EF4-FFF2-40B4-BE49-F238E27FC236}">
                <a16:creationId xmlns:a16="http://schemas.microsoft.com/office/drawing/2014/main" id="{DFFD7E2A-7BF4-2341-8B6A-85EFF25A3955}"/>
              </a:ext>
            </a:extLst>
          </p:cNvPr>
          <p:cNvSpPr>
            <a:spLocks noGrp="1"/>
          </p:cNvSpPr>
          <p:nvPr>
            <p:ph idx="1"/>
          </p:nvPr>
        </p:nvSpPr>
        <p:spPr>
          <a:xfrm>
            <a:off x="7175351" y="2052116"/>
            <a:ext cx="3394788" cy="1766849"/>
          </a:xfrm>
        </p:spPr>
        <p:txBody>
          <a:bodyPr>
            <a:normAutofit fontScale="92500" lnSpcReduction="10000"/>
          </a:bodyPr>
          <a:lstStyle/>
          <a:p>
            <a:r>
              <a:rPr lang="en-US" dirty="0"/>
              <a:t>Link is now active </a:t>
            </a:r>
          </a:p>
          <a:p>
            <a:r>
              <a:rPr lang="en-US" dirty="0"/>
              <a:t>Give it a click!</a:t>
            </a:r>
          </a:p>
          <a:p>
            <a:r>
              <a:rPr lang="en-US" dirty="0"/>
              <a:t>https://main.d3dyqni5rwsl5g.amplifyapp.com</a:t>
            </a:r>
          </a:p>
        </p:txBody>
      </p:sp>
      <p:pic>
        <p:nvPicPr>
          <p:cNvPr id="5" name="Picture 4">
            <a:extLst>
              <a:ext uri="{FF2B5EF4-FFF2-40B4-BE49-F238E27FC236}">
                <a16:creationId xmlns:a16="http://schemas.microsoft.com/office/drawing/2014/main" id="{D9AE4FAF-DDD1-104B-B392-1790D14EC725}"/>
              </a:ext>
            </a:extLst>
          </p:cNvPr>
          <p:cNvPicPr>
            <a:picLocks noChangeAspect="1"/>
          </p:cNvPicPr>
          <p:nvPr/>
        </p:nvPicPr>
        <p:blipFill>
          <a:blip r:embed="rId2"/>
          <a:stretch>
            <a:fillRect/>
          </a:stretch>
        </p:blipFill>
        <p:spPr>
          <a:xfrm>
            <a:off x="3800214" y="3985796"/>
            <a:ext cx="7302500" cy="2692400"/>
          </a:xfrm>
          <a:prstGeom prst="rect">
            <a:avLst/>
          </a:prstGeom>
        </p:spPr>
      </p:pic>
      <p:pic>
        <p:nvPicPr>
          <p:cNvPr id="4" name="Picture 3">
            <a:extLst>
              <a:ext uri="{FF2B5EF4-FFF2-40B4-BE49-F238E27FC236}">
                <a16:creationId xmlns:a16="http://schemas.microsoft.com/office/drawing/2014/main" id="{80809EF5-4436-3A46-A6BA-3198507E63EB}"/>
              </a:ext>
            </a:extLst>
          </p:cNvPr>
          <p:cNvPicPr>
            <a:picLocks noChangeAspect="1"/>
          </p:cNvPicPr>
          <p:nvPr/>
        </p:nvPicPr>
        <p:blipFill>
          <a:blip r:embed="rId3"/>
          <a:stretch>
            <a:fillRect/>
          </a:stretch>
        </p:blipFill>
        <p:spPr>
          <a:xfrm>
            <a:off x="279700" y="2052116"/>
            <a:ext cx="6807200" cy="307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3730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0972-73E0-A04F-9D84-F75D1D112C50}"/>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9EB5DB0E-EA44-6645-A6CE-0E948487D5FA}"/>
              </a:ext>
            </a:extLst>
          </p:cNvPr>
          <p:cNvSpPr>
            <a:spLocks noGrp="1"/>
          </p:cNvSpPr>
          <p:nvPr>
            <p:ph idx="1"/>
          </p:nvPr>
        </p:nvSpPr>
        <p:spPr/>
        <p:txBody>
          <a:bodyPr/>
          <a:lstStyle/>
          <a:p>
            <a:r>
              <a:rPr lang="en-US" dirty="0"/>
              <a:t>In this module, you've created static website which will be the base for our Wild </a:t>
            </a:r>
            <a:r>
              <a:rPr lang="en-US" dirty="0" err="1"/>
              <a:t>Rydes</a:t>
            </a:r>
            <a:r>
              <a:rPr lang="en-US" dirty="0"/>
              <a:t> business. </a:t>
            </a:r>
          </a:p>
          <a:p>
            <a:r>
              <a:rPr lang="en-US" dirty="0"/>
              <a:t>AWS Amplify Console makes it easy to deploy static websites following a continuous integration and delivery model. </a:t>
            </a:r>
          </a:p>
          <a:p>
            <a:r>
              <a:rPr lang="en-US" dirty="0"/>
              <a:t>It has capabilities for "building" more complicated JavaScript framework-based applications and has features such as feature branch deployments, easy custom domain setup, instant deployments, and password protection.</a:t>
            </a:r>
          </a:p>
          <a:p>
            <a:endParaRPr lang="en-US" dirty="0"/>
          </a:p>
        </p:txBody>
      </p:sp>
    </p:spTree>
    <p:extLst>
      <p:ext uri="{BB962C8B-B14F-4D97-AF65-F5344CB8AC3E}">
        <p14:creationId xmlns:p14="http://schemas.microsoft.com/office/powerpoint/2010/main" val="1493156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66B-D02C-4B41-904A-43E8D698F9D5}"/>
              </a:ext>
            </a:extLst>
          </p:cNvPr>
          <p:cNvSpPr>
            <a:spLocks noGrp="1"/>
          </p:cNvSpPr>
          <p:nvPr>
            <p:ph type="title"/>
          </p:nvPr>
        </p:nvSpPr>
        <p:spPr/>
        <p:txBody>
          <a:bodyPr>
            <a:normAutofit/>
          </a:bodyPr>
          <a:lstStyle/>
          <a:p>
            <a:r>
              <a:rPr lang="en-US" dirty="0"/>
              <a:t>Module 2:</a:t>
            </a:r>
            <a:br>
              <a:rPr lang="en-US" dirty="0"/>
            </a:br>
            <a:r>
              <a:rPr lang="en-US" dirty="0"/>
              <a:t>User Management Overview</a:t>
            </a:r>
          </a:p>
        </p:txBody>
      </p:sp>
      <p:sp>
        <p:nvSpPr>
          <p:cNvPr id="3" name="Content Placeholder 2">
            <a:extLst>
              <a:ext uri="{FF2B5EF4-FFF2-40B4-BE49-F238E27FC236}">
                <a16:creationId xmlns:a16="http://schemas.microsoft.com/office/drawing/2014/main" id="{5D9BFDAB-6369-1F45-A477-9A01C7AECDC2}"/>
              </a:ext>
            </a:extLst>
          </p:cNvPr>
          <p:cNvSpPr>
            <a:spLocks noGrp="1"/>
          </p:cNvSpPr>
          <p:nvPr>
            <p:ph idx="1"/>
          </p:nvPr>
        </p:nvSpPr>
        <p:spPr/>
        <p:txBody>
          <a:bodyPr/>
          <a:lstStyle/>
          <a:p>
            <a:r>
              <a:rPr lang="en-US" dirty="0"/>
              <a:t>In this module you'll create an Amazon Cognito user pool to manage your users' accounts. You'll deploy pages that enable customers to register as a new user, verify their email address, and sign into the site.</a:t>
            </a:r>
          </a:p>
          <a:p>
            <a:pPr lvl="1"/>
            <a:r>
              <a:rPr lang="en-US" dirty="0"/>
              <a:t>User Registration</a:t>
            </a:r>
          </a:p>
          <a:p>
            <a:pPr lvl="1"/>
            <a:r>
              <a:rPr lang="en-US" dirty="0"/>
              <a:t>Email confirmation</a:t>
            </a:r>
          </a:p>
          <a:p>
            <a:pPr lvl="1"/>
            <a:r>
              <a:rPr lang="en-US" dirty="0"/>
              <a:t>User Sign in</a:t>
            </a:r>
          </a:p>
          <a:p>
            <a:endParaRPr lang="en-US" dirty="0"/>
          </a:p>
        </p:txBody>
      </p:sp>
    </p:spTree>
    <p:extLst>
      <p:ext uri="{BB962C8B-B14F-4D97-AF65-F5344CB8AC3E}">
        <p14:creationId xmlns:p14="http://schemas.microsoft.com/office/powerpoint/2010/main" val="2470196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3EFD-8984-FD42-ABFC-B87242549061}"/>
              </a:ext>
            </a:extLst>
          </p:cNvPr>
          <p:cNvSpPr>
            <a:spLocks noGrp="1"/>
          </p:cNvSpPr>
          <p:nvPr>
            <p:ph type="title"/>
          </p:nvPr>
        </p:nvSpPr>
        <p:spPr/>
        <p:txBody>
          <a:bodyPr/>
          <a:lstStyle/>
          <a:p>
            <a:r>
              <a:rPr lang="en-US" dirty="0"/>
              <a:t>Cognito</a:t>
            </a:r>
          </a:p>
        </p:txBody>
      </p:sp>
      <p:sp>
        <p:nvSpPr>
          <p:cNvPr id="3" name="Content Placeholder 2">
            <a:extLst>
              <a:ext uri="{FF2B5EF4-FFF2-40B4-BE49-F238E27FC236}">
                <a16:creationId xmlns:a16="http://schemas.microsoft.com/office/drawing/2014/main" id="{424A69B0-973D-EB4A-9B40-2325F0E5C253}"/>
              </a:ext>
            </a:extLst>
          </p:cNvPr>
          <p:cNvSpPr>
            <a:spLocks noGrp="1"/>
          </p:cNvSpPr>
          <p:nvPr>
            <p:ph idx="1"/>
          </p:nvPr>
        </p:nvSpPr>
        <p:spPr/>
        <p:txBody>
          <a:bodyPr>
            <a:normAutofit lnSpcReduction="10000"/>
          </a:bodyPr>
          <a:lstStyle/>
          <a:p>
            <a:r>
              <a:rPr lang="en-US" dirty="0"/>
              <a:t>Provides authentication, authorization, and user management for your web and mobile apps. Your users can sign in directly with a username and password, or through a third party such as Facebook, Amazon, Google or Apple.</a:t>
            </a:r>
          </a:p>
          <a:p>
            <a:r>
              <a:rPr lang="en-US" dirty="0"/>
              <a:t>Amazon Cognito Components</a:t>
            </a:r>
          </a:p>
          <a:p>
            <a:pPr lvl="1"/>
            <a:r>
              <a:rPr lang="en-US" dirty="0">
                <a:solidFill>
                  <a:srgbClr val="FFC000"/>
                </a:solidFill>
              </a:rPr>
              <a:t>User pools </a:t>
            </a:r>
            <a:r>
              <a:rPr lang="en-US" dirty="0"/>
              <a:t>are user directories that </a:t>
            </a:r>
            <a:r>
              <a:rPr lang="en-US" dirty="0">
                <a:solidFill>
                  <a:srgbClr val="00B0F0"/>
                </a:solidFill>
              </a:rPr>
              <a:t>provide sign-up and sign-in </a:t>
            </a:r>
            <a:r>
              <a:rPr lang="en-US" dirty="0"/>
              <a:t>options for your app users. </a:t>
            </a:r>
          </a:p>
          <a:p>
            <a:pPr lvl="1"/>
            <a:r>
              <a:rPr lang="en-US" dirty="0">
                <a:solidFill>
                  <a:srgbClr val="FFC000"/>
                </a:solidFill>
              </a:rPr>
              <a:t>Identity pools </a:t>
            </a:r>
            <a:r>
              <a:rPr lang="en-US" dirty="0"/>
              <a:t>enable you to </a:t>
            </a:r>
            <a:r>
              <a:rPr lang="en-US" dirty="0">
                <a:solidFill>
                  <a:srgbClr val="00B0F0"/>
                </a:solidFill>
              </a:rPr>
              <a:t>grant</a:t>
            </a:r>
            <a:r>
              <a:rPr lang="en-US" dirty="0"/>
              <a:t> </a:t>
            </a:r>
            <a:r>
              <a:rPr lang="en-US" dirty="0">
                <a:solidFill>
                  <a:srgbClr val="00B0F0"/>
                </a:solidFill>
              </a:rPr>
              <a:t>your users access</a:t>
            </a:r>
            <a:r>
              <a:rPr lang="en-US" dirty="0"/>
              <a:t> to other AWS services. </a:t>
            </a:r>
          </a:p>
          <a:p>
            <a:pPr lvl="1"/>
            <a:r>
              <a:rPr lang="en-US" dirty="0"/>
              <a:t>You can use identity pools and user pools separately or together.</a:t>
            </a:r>
          </a:p>
        </p:txBody>
      </p:sp>
    </p:spTree>
    <p:extLst>
      <p:ext uri="{BB962C8B-B14F-4D97-AF65-F5344CB8AC3E}">
        <p14:creationId xmlns:p14="http://schemas.microsoft.com/office/powerpoint/2010/main" val="4286041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CCA6-A8EB-8540-BAAB-6CFB83129F4E}"/>
              </a:ext>
            </a:extLst>
          </p:cNvPr>
          <p:cNvSpPr>
            <a:spLocks noGrp="1"/>
          </p:cNvSpPr>
          <p:nvPr>
            <p:ph type="title"/>
          </p:nvPr>
        </p:nvSpPr>
        <p:spPr/>
        <p:txBody>
          <a:bodyPr/>
          <a:lstStyle/>
          <a:p>
            <a:r>
              <a:rPr lang="en-US" dirty="0"/>
              <a:t>Architecture</a:t>
            </a:r>
          </a:p>
        </p:txBody>
      </p:sp>
      <p:pic>
        <p:nvPicPr>
          <p:cNvPr id="11266" name="Picture 2" descr="Architecture Overview">
            <a:extLst>
              <a:ext uri="{FF2B5EF4-FFF2-40B4-BE49-F238E27FC236}">
                <a16:creationId xmlns:a16="http://schemas.microsoft.com/office/drawing/2014/main" id="{B84A7641-1453-C547-8A1D-16D0F9BC7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262" y="1885285"/>
            <a:ext cx="8366760" cy="4652327"/>
          </a:xfrm>
          <a:prstGeom prst="rect">
            <a:avLst/>
          </a:prstGeom>
          <a:solidFill>
            <a:schemeClr val="tx1"/>
          </a:solidFill>
        </p:spPr>
      </p:pic>
    </p:spTree>
    <p:extLst>
      <p:ext uri="{BB962C8B-B14F-4D97-AF65-F5344CB8AC3E}">
        <p14:creationId xmlns:p14="http://schemas.microsoft.com/office/powerpoint/2010/main" val="176043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C5FB-2545-0747-88A2-5EE1263973C5}"/>
              </a:ext>
            </a:extLst>
          </p:cNvPr>
          <p:cNvSpPr>
            <a:spLocks noGrp="1"/>
          </p:cNvSpPr>
          <p:nvPr>
            <p:ph type="title"/>
          </p:nvPr>
        </p:nvSpPr>
        <p:spPr/>
        <p:txBody>
          <a:bodyPr/>
          <a:lstStyle/>
          <a:p>
            <a:r>
              <a:rPr lang="en-US" dirty="0"/>
              <a:t>Create a Cognito User Pool</a:t>
            </a:r>
          </a:p>
        </p:txBody>
      </p:sp>
      <p:sp>
        <p:nvSpPr>
          <p:cNvPr id="3" name="Content Placeholder 2">
            <a:extLst>
              <a:ext uri="{FF2B5EF4-FFF2-40B4-BE49-F238E27FC236}">
                <a16:creationId xmlns:a16="http://schemas.microsoft.com/office/drawing/2014/main" id="{B7ECE260-F98C-E443-95A5-1B56C4016F42}"/>
              </a:ext>
            </a:extLst>
          </p:cNvPr>
          <p:cNvSpPr>
            <a:spLocks noGrp="1"/>
          </p:cNvSpPr>
          <p:nvPr>
            <p:ph idx="1"/>
          </p:nvPr>
        </p:nvSpPr>
        <p:spPr>
          <a:xfrm>
            <a:off x="2773599" y="2052116"/>
            <a:ext cx="7796540" cy="3219131"/>
          </a:xfrm>
        </p:spPr>
        <p:txBody>
          <a:bodyPr>
            <a:normAutofit fontScale="85000" lnSpcReduction="10000"/>
          </a:bodyPr>
          <a:lstStyle/>
          <a:p>
            <a:r>
              <a:rPr lang="en-US" dirty="0"/>
              <a:t>Go to Cognito</a:t>
            </a:r>
          </a:p>
          <a:p>
            <a:r>
              <a:rPr lang="en-US" dirty="0"/>
              <a:t>Manage User Pools</a:t>
            </a:r>
          </a:p>
          <a:p>
            <a:r>
              <a:rPr lang="en-US" dirty="0"/>
              <a:t>Create a user pool</a:t>
            </a:r>
          </a:p>
          <a:p>
            <a:r>
              <a:rPr lang="en-US" dirty="0"/>
              <a:t>Review Defaults</a:t>
            </a:r>
          </a:p>
          <a:p>
            <a:pPr lvl="1"/>
            <a:r>
              <a:rPr lang="en-US" dirty="0"/>
              <a:t>Review review review…</a:t>
            </a:r>
          </a:p>
          <a:p>
            <a:r>
              <a:rPr lang="en-US" dirty="0"/>
              <a:t>Create pool</a:t>
            </a:r>
          </a:p>
          <a:p>
            <a:r>
              <a:rPr lang="en-US" dirty="0"/>
              <a:t>Pool Id: us-east-2_jZ530rqFB</a:t>
            </a:r>
          </a:p>
        </p:txBody>
      </p:sp>
      <p:pic>
        <p:nvPicPr>
          <p:cNvPr id="4" name="Picture 3">
            <a:extLst>
              <a:ext uri="{FF2B5EF4-FFF2-40B4-BE49-F238E27FC236}">
                <a16:creationId xmlns:a16="http://schemas.microsoft.com/office/drawing/2014/main" id="{984DCE4D-493B-404F-B05F-43E259D1B157}"/>
              </a:ext>
            </a:extLst>
          </p:cNvPr>
          <p:cNvPicPr>
            <a:picLocks noChangeAspect="1"/>
          </p:cNvPicPr>
          <p:nvPr/>
        </p:nvPicPr>
        <p:blipFill>
          <a:blip r:embed="rId2"/>
          <a:stretch>
            <a:fillRect/>
          </a:stretch>
        </p:blipFill>
        <p:spPr>
          <a:xfrm>
            <a:off x="20489" y="0"/>
            <a:ext cx="1422400" cy="2438400"/>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4E1D3E8-F969-D84C-AE08-C7D1539182F8}"/>
              </a:ext>
            </a:extLst>
          </p:cNvPr>
          <p:cNvPicPr>
            <a:picLocks noChangeAspect="1"/>
          </p:cNvPicPr>
          <p:nvPr/>
        </p:nvPicPr>
        <p:blipFill>
          <a:blip r:embed="rId3"/>
          <a:stretch>
            <a:fillRect/>
          </a:stretch>
        </p:blipFill>
        <p:spPr>
          <a:xfrm>
            <a:off x="1621861" y="509524"/>
            <a:ext cx="2154458" cy="1077229"/>
          </a:xfrm>
          <a:prstGeom prst="rect">
            <a:avLst/>
          </a:prstGeom>
        </p:spPr>
      </p:pic>
      <p:pic>
        <p:nvPicPr>
          <p:cNvPr id="6" name="Picture 5">
            <a:extLst>
              <a:ext uri="{FF2B5EF4-FFF2-40B4-BE49-F238E27FC236}">
                <a16:creationId xmlns:a16="http://schemas.microsoft.com/office/drawing/2014/main" id="{D520E948-38FE-E843-9F0E-5F1E9D4B489F}"/>
              </a:ext>
            </a:extLst>
          </p:cNvPr>
          <p:cNvPicPr>
            <a:picLocks noChangeAspect="1"/>
          </p:cNvPicPr>
          <p:nvPr/>
        </p:nvPicPr>
        <p:blipFill>
          <a:blip r:embed="rId4"/>
          <a:stretch>
            <a:fillRect/>
          </a:stretch>
        </p:blipFill>
        <p:spPr>
          <a:xfrm>
            <a:off x="5346650" y="2545032"/>
            <a:ext cx="1701800" cy="431800"/>
          </a:xfrm>
          <a:prstGeom prst="rect">
            <a:avLst/>
          </a:prstGeom>
        </p:spPr>
      </p:pic>
      <p:pic>
        <p:nvPicPr>
          <p:cNvPr id="7" name="Picture 6">
            <a:extLst>
              <a:ext uri="{FF2B5EF4-FFF2-40B4-BE49-F238E27FC236}">
                <a16:creationId xmlns:a16="http://schemas.microsoft.com/office/drawing/2014/main" id="{7411DFCF-47C7-184E-9894-CF14D8110382}"/>
              </a:ext>
            </a:extLst>
          </p:cNvPr>
          <p:cNvPicPr>
            <a:picLocks noChangeAspect="1"/>
          </p:cNvPicPr>
          <p:nvPr/>
        </p:nvPicPr>
        <p:blipFill>
          <a:blip r:embed="rId5"/>
          <a:stretch>
            <a:fillRect/>
          </a:stretch>
        </p:blipFill>
        <p:spPr>
          <a:xfrm>
            <a:off x="5598164" y="2968751"/>
            <a:ext cx="1993900" cy="546100"/>
          </a:xfrm>
          <a:prstGeom prst="rect">
            <a:avLst/>
          </a:prstGeom>
        </p:spPr>
      </p:pic>
      <p:pic>
        <p:nvPicPr>
          <p:cNvPr id="8" name="Picture 7">
            <a:extLst>
              <a:ext uri="{FF2B5EF4-FFF2-40B4-BE49-F238E27FC236}">
                <a16:creationId xmlns:a16="http://schemas.microsoft.com/office/drawing/2014/main" id="{D5071CC7-8A63-C744-8F1B-86E0DB853B19}"/>
              </a:ext>
            </a:extLst>
          </p:cNvPr>
          <p:cNvPicPr>
            <a:picLocks noChangeAspect="1"/>
          </p:cNvPicPr>
          <p:nvPr/>
        </p:nvPicPr>
        <p:blipFill>
          <a:blip r:embed="rId6"/>
          <a:stretch>
            <a:fillRect/>
          </a:stretch>
        </p:blipFill>
        <p:spPr>
          <a:xfrm>
            <a:off x="7422877" y="2972167"/>
            <a:ext cx="1537703" cy="546100"/>
          </a:xfrm>
          <a:prstGeom prst="rect">
            <a:avLst/>
          </a:prstGeom>
        </p:spPr>
      </p:pic>
      <p:pic>
        <p:nvPicPr>
          <p:cNvPr id="9" name="Picture 8">
            <a:extLst>
              <a:ext uri="{FF2B5EF4-FFF2-40B4-BE49-F238E27FC236}">
                <a16:creationId xmlns:a16="http://schemas.microsoft.com/office/drawing/2014/main" id="{5C25C58E-346D-9341-A27A-4B71F454E268}"/>
              </a:ext>
            </a:extLst>
          </p:cNvPr>
          <p:cNvPicPr>
            <a:picLocks noChangeAspect="1"/>
          </p:cNvPicPr>
          <p:nvPr/>
        </p:nvPicPr>
        <p:blipFill>
          <a:blip r:embed="rId7"/>
          <a:stretch>
            <a:fillRect/>
          </a:stretch>
        </p:blipFill>
        <p:spPr>
          <a:xfrm>
            <a:off x="6385382" y="3575307"/>
            <a:ext cx="2837294" cy="1726021"/>
          </a:xfrm>
          <a:prstGeom prst="rect">
            <a:avLst/>
          </a:prstGeom>
        </p:spPr>
      </p:pic>
      <p:pic>
        <p:nvPicPr>
          <p:cNvPr id="10" name="Picture 9">
            <a:extLst>
              <a:ext uri="{FF2B5EF4-FFF2-40B4-BE49-F238E27FC236}">
                <a16:creationId xmlns:a16="http://schemas.microsoft.com/office/drawing/2014/main" id="{1F053399-75E4-4040-8BB0-FADFC990EC5E}"/>
              </a:ext>
            </a:extLst>
          </p:cNvPr>
          <p:cNvPicPr>
            <a:picLocks noChangeAspect="1"/>
          </p:cNvPicPr>
          <p:nvPr/>
        </p:nvPicPr>
        <p:blipFill>
          <a:blip r:embed="rId8"/>
          <a:stretch>
            <a:fillRect/>
          </a:stretch>
        </p:blipFill>
        <p:spPr>
          <a:xfrm>
            <a:off x="4727120" y="4333348"/>
            <a:ext cx="1079500" cy="482600"/>
          </a:xfrm>
          <a:prstGeom prst="rect">
            <a:avLst/>
          </a:prstGeom>
        </p:spPr>
      </p:pic>
      <p:pic>
        <p:nvPicPr>
          <p:cNvPr id="11" name="Picture 10">
            <a:extLst>
              <a:ext uri="{FF2B5EF4-FFF2-40B4-BE49-F238E27FC236}">
                <a16:creationId xmlns:a16="http://schemas.microsoft.com/office/drawing/2014/main" id="{718B5302-B787-DD48-8331-45D26385AC63}"/>
              </a:ext>
            </a:extLst>
          </p:cNvPr>
          <p:cNvPicPr>
            <a:picLocks noChangeAspect="1"/>
          </p:cNvPicPr>
          <p:nvPr/>
        </p:nvPicPr>
        <p:blipFill>
          <a:blip r:embed="rId9"/>
          <a:stretch>
            <a:fillRect/>
          </a:stretch>
        </p:blipFill>
        <p:spPr>
          <a:xfrm>
            <a:off x="1606550" y="5598364"/>
            <a:ext cx="8978900" cy="1244600"/>
          </a:xfrm>
          <a:prstGeom prst="rect">
            <a:avLst/>
          </a:prstGeom>
        </p:spPr>
      </p:pic>
    </p:spTree>
    <p:extLst>
      <p:ext uri="{BB962C8B-B14F-4D97-AF65-F5344CB8AC3E}">
        <p14:creationId xmlns:p14="http://schemas.microsoft.com/office/powerpoint/2010/main" val="262643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AAD0-1922-0343-943C-CD92D17F78EB}"/>
              </a:ext>
            </a:extLst>
          </p:cNvPr>
          <p:cNvSpPr>
            <a:spLocks noGrp="1"/>
          </p:cNvSpPr>
          <p:nvPr>
            <p:ph type="title"/>
          </p:nvPr>
        </p:nvSpPr>
        <p:spPr/>
        <p:txBody>
          <a:bodyPr>
            <a:normAutofit/>
          </a:bodyPr>
          <a:lstStyle/>
          <a:p>
            <a:r>
              <a:rPr lang="en-US" dirty="0"/>
              <a:t>Authentication</a:t>
            </a:r>
            <a:br>
              <a:rPr lang="en-US" dirty="0"/>
            </a:br>
            <a:r>
              <a:rPr lang="en-US" dirty="0"/>
              <a:t>I recognize you</a:t>
            </a:r>
          </a:p>
        </p:txBody>
      </p:sp>
      <p:sp>
        <p:nvSpPr>
          <p:cNvPr id="3" name="Content Placeholder 2">
            <a:extLst>
              <a:ext uri="{FF2B5EF4-FFF2-40B4-BE49-F238E27FC236}">
                <a16:creationId xmlns:a16="http://schemas.microsoft.com/office/drawing/2014/main" id="{879A65DB-9E49-F244-84CB-C2EBC630F189}"/>
              </a:ext>
            </a:extLst>
          </p:cNvPr>
          <p:cNvSpPr>
            <a:spLocks noGrp="1"/>
          </p:cNvSpPr>
          <p:nvPr>
            <p:ph idx="1"/>
          </p:nvPr>
        </p:nvSpPr>
        <p:spPr/>
        <p:txBody>
          <a:bodyPr/>
          <a:lstStyle/>
          <a:p>
            <a:r>
              <a:rPr lang="en-US" dirty="0" err="1">
                <a:latin typeface="Source Serif Pro" panose="02040603050405020204" pitchFamily="18" charset="0"/>
              </a:rPr>
              <a:t>AuthN</a:t>
            </a:r>
            <a:r>
              <a:rPr lang="en-US" dirty="0">
                <a:latin typeface="Source Serif Pro" panose="02040603050405020204" pitchFamily="18" charset="0"/>
              </a:rPr>
              <a:t> means </a:t>
            </a:r>
            <a:r>
              <a:rPr lang="en-US" b="1" dirty="0">
                <a:solidFill>
                  <a:schemeClr val="tx2">
                    <a:lumMod val="75000"/>
                  </a:schemeClr>
                </a:solidFill>
                <a:latin typeface="Source Serif Pro" panose="02040603050405020204" pitchFamily="18" charset="0"/>
              </a:rPr>
              <a:t>identifying</a:t>
            </a:r>
            <a:r>
              <a:rPr lang="en-US" dirty="0">
                <a:latin typeface="Source Serif Pro" panose="02040603050405020204" pitchFamily="18" charset="0"/>
              </a:rPr>
              <a:t> that something is what it is declared to be. </a:t>
            </a:r>
          </a:p>
          <a:p>
            <a:r>
              <a:rPr lang="en-US" dirty="0">
                <a:latin typeface="Source Serif Pro" panose="02040603050405020204" pitchFamily="18" charset="0"/>
              </a:rPr>
              <a:t>The thing being identified is often referred to as the "subject".</a:t>
            </a:r>
          </a:p>
          <a:p>
            <a:r>
              <a:rPr lang="en-US" dirty="0">
                <a:latin typeface="Source Serif Pro" panose="02040603050405020204" pitchFamily="18" charset="0"/>
              </a:rPr>
              <a:t>The most common form of </a:t>
            </a:r>
            <a:r>
              <a:rPr lang="en-US" dirty="0" err="1">
                <a:latin typeface="Source Serif Pro" panose="02040603050405020204" pitchFamily="18" charset="0"/>
              </a:rPr>
              <a:t>AuthN</a:t>
            </a:r>
            <a:r>
              <a:rPr lang="en-US" dirty="0">
                <a:latin typeface="Source Serif Pro" panose="02040603050405020204" pitchFamily="18" charset="0"/>
              </a:rPr>
              <a:t> today is password authentication or better yet two factor and tokens.</a:t>
            </a:r>
            <a:endParaRPr lang="en-US" dirty="0"/>
          </a:p>
          <a:p>
            <a:endParaRPr lang="en-US" dirty="0"/>
          </a:p>
        </p:txBody>
      </p:sp>
    </p:spTree>
    <p:extLst>
      <p:ext uri="{BB962C8B-B14F-4D97-AF65-F5344CB8AC3E}">
        <p14:creationId xmlns:p14="http://schemas.microsoft.com/office/powerpoint/2010/main" val="212652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51D9-7856-9C44-BEF0-9B993C2DF365}"/>
              </a:ext>
            </a:extLst>
          </p:cNvPr>
          <p:cNvSpPr>
            <a:spLocks noGrp="1"/>
          </p:cNvSpPr>
          <p:nvPr>
            <p:ph type="title"/>
          </p:nvPr>
        </p:nvSpPr>
        <p:spPr/>
        <p:txBody>
          <a:bodyPr/>
          <a:lstStyle/>
          <a:p>
            <a:r>
              <a:rPr lang="en-US" dirty="0"/>
              <a:t>Add an App to Your User Pool</a:t>
            </a:r>
          </a:p>
        </p:txBody>
      </p:sp>
      <p:sp>
        <p:nvSpPr>
          <p:cNvPr id="3" name="Content Placeholder 2">
            <a:extLst>
              <a:ext uri="{FF2B5EF4-FFF2-40B4-BE49-F238E27FC236}">
                <a16:creationId xmlns:a16="http://schemas.microsoft.com/office/drawing/2014/main" id="{0AAA81D6-0D2C-0E49-9D35-62E67473076B}"/>
              </a:ext>
            </a:extLst>
          </p:cNvPr>
          <p:cNvSpPr>
            <a:spLocks noGrp="1"/>
          </p:cNvSpPr>
          <p:nvPr>
            <p:ph idx="1"/>
          </p:nvPr>
        </p:nvSpPr>
        <p:spPr>
          <a:xfrm>
            <a:off x="1789655" y="3873500"/>
            <a:ext cx="7343587" cy="2252643"/>
          </a:xfrm>
        </p:spPr>
        <p:txBody>
          <a:bodyPr>
            <a:normAutofit/>
          </a:bodyPr>
          <a:lstStyle/>
          <a:p>
            <a:r>
              <a:rPr lang="en-US" dirty="0"/>
              <a:t>Add an app client</a:t>
            </a:r>
          </a:p>
          <a:p>
            <a:r>
              <a:rPr lang="en-US" dirty="0"/>
              <a:t>App client name	</a:t>
            </a:r>
            <a:r>
              <a:rPr lang="en-US" dirty="0" err="1"/>
              <a:t>WildRydesWebApp</a:t>
            </a:r>
            <a:r>
              <a:rPr lang="en-US" dirty="0"/>
              <a:t> (no secrets)</a:t>
            </a:r>
          </a:p>
          <a:p>
            <a:r>
              <a:rPr lang="en-US" dirty="0"/>
              <a:t>Create app client</a:t>
            </a:r>
          </a:p>
          <a:p>
            <a:r>
              <a:rPr lang="en-US" dirty="0"/>
              <a:t>App client id		22e0mjlke5rt77buglfe1grv1p</a:t>
            </a:r>
          </a:p>
        </p:txBody>
      </p:sp>
      <p:pic>
        <p:nvPicPr>
          <p:cNvPr id="5" name="Picture 4">
            <a:extLst>
              <a:ext uri="{FF2B5EF4-FFF2-40B4-BE49-F238E27FC236}">
                <a16:creationId xmlns:a16="http://schemas.microsoft.com/office/drawing/2014/main" id="{84858A1C-3520-EB43-8086-FE27F37F954D}"/>
              </a:ext>
            </a:extLst>
          </p:cNvPr>
          <p:cNvPicPr>
            <a:picLocks noChangeAspect="1"/>
          </p:cNvPicPr>
          <p:nvPr/>
        </p:nvPicPr>
        <p:blipFill rotWithShape="1">
          <a:blip r:embed="rId2"/>
          <a:srcRect r="59266"/>
          <a:stretch/>
        </p:blipFill>
        <p:spPr>
          <a:xfrm>
            <a:off x="1587500" y="1511300"/>
            <a:ext cx="3672989" cy="2286000"/>
          </a:xfrm>
          <a:prstGeom prst="rect">
            <a:avLst/>
          </a:prstGeom>
        </p:spPr>
      </p:pic>
      <p:pic>
        <p:nvPicPr>
          <p:cNvPr id="6" name="Picture 5">
            <a:extLst>
              <a:ext uri="{FF2B5EF4-FFF2-40B4-BE49-F238E27FC236}">
                <a16:creationId xmlns:a16="http://schemas.microsoft.com/office/drawing/2014/main" id="{F1E60187-0F62-2B4D-8B91-6702691CA072}"/>
              </a:ext>
            </a:extLst>
          </p:cNvPr>
          <p:cNvPicPr>
            <a:picLocks noChangeAspect="1"/>
          </p:cNvPicPr>
          <p:nvPr/>
        </p:nvPicPr>
        <p:blipFill rotWithShape="1">
          <a:blip r:embed="rId3"/>
          <a:srcRect r="10489"/>
          <a:stretch/>
        </p:blipFill>
        <p:spPr>
          <a:xfrm>
            <a:off x="5305913" y="1885285"/>
            <a:ext cx="1625600" cy="762000"/>
          </a:xfrm>
          <a:prstGeom prst="rect">
            <a:avLst/>
          </a:prstGeom>
        </p:spPr>
      </p:pic>
      <p:pic>
        <p:nvPicPr>
          <p:cNvPr id="7" name="Picture 6">
            <a:extLst>
              <a:ext uri="{FF2B5EF4-FFF2-40B4-BE49-F238E27FC236}">
                <a16:creationId xmlns:a16="http://schemas.microsoft.com/office/drawing/2014/main" id="{8DB93507-A35B-264A-A25A-00A7FA4B523E}"/>
              </a:ext>
            </a:extLst>
          </p:cNvPr>
          <p:cNvPicPr>
            <a:picLocks noChangeAspect="1"/>
          </p:cNvPicPr>
          <p:nvPr/>
        </p:nvPicPr>
        <p:blipFill>
          <a:blip r:embed="rId4"/>
          <a:stretch>
            <a:fillRect/>
          </a:stretch>
        </p:blipFill>
        <p:spPr>
          <a:xfrm>
            <a:off x="5305913" y="2639512"/>
            <a:ext cx="1625600" cy="317500"/>
          </a:xfrm>
          <a:prstGeom prst="rect">
            <a:avLst/>
          </a:prstGeom>
        </p:spPr>
      </p:pic>
      <p:pic>
        <p:nvPicPr>
          <p:cNvPr id="8" name="Picture 7">
            <a:extLst>
              <a:ext uri="{FF2B5EF4-FFF2-40B4-BE49-F238E27FC236}">
                <a16:creationId xmlns:a16="http://schemas.microsoft.com/office/drawing/2014/main" id="{B86C45F5-CB66-4C4D-B8F8-6CF834D056A5}"/>
              </a:ext>
            </a:extLst>
          </p:cNvPr>
          <p:cNvPicPr>
            <a:picLocks noChangeAspect="1"/>
          </p:cNvPicPr>
          <p:nvPr/>
        </p:nvPicPr>
        <p:blipFill>
          <a:blip r:embed="rId5"/>
          <a:stretch>
            <a:fillRect/>
          </a:stretch>
        </p:blipFill>
        <p:spPr>
          <a:xfrm>
            <a:off x="6813372" y="3033212"/>
            <a:ext cx="1270000" cy="368300"/>
          </a:xfrm>
          <a:prstGeom prst="rect">
            <a:avLst/>
          </a:prstGeom>
        </p:spPr>
      </p:pic>
      <p:pic>
        <p:nvPicPr>
          <p:cNvPr id="9" name="Picture 8">
            <a:extLst>
              <a:ext uri="{FF2B5EF4-FFF2-40B4-BE49-F238E27FC236}">
                <a16:creationId xmlns:a16="http://schemas.microsoft.com/office/drawing/2014/main" id="{5EE2A6AB-3C8B-4E4C-ACE2-3E9C0ADFB7A9}"/>
              </a:ext>
            </a:extLst>
          </p:cNvPr>
          <p:cNvPicPr>
            <a:picLocks noChangeAspect="1"/>
          </p:cNvPicPr>
          <p:nvPr/>
        </p:nvPicPr>
        <p:blipFill>
          <a:blip r:embed="rId6"/>
          <a:stretch>
            <a:fillRect/>
          </a:stretch>
        </p:blipFill>
        <p:spPr>
          <a:xfrm>
            <a:off x="8179845" y="3263900"/>
            <a:ext cx="2222500" cy="1219200"/>
          </a:xfrm>
          <a:prstGeom prst="rect">
            <a:avLst/>
          </a:prstGeom>
        </p:spPr>
      </p:pic>
    </p:spTree>
    <p:extLst>
      <p:ext uri="{BB962C8B-B14F-4D97-AF65-F5344CB8AC3E}">
        <p14:creationId xmlns:p14="http://schemas.microsoft.com/office/powerpoint/2010/main" val="3880270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7ADA-A80F-1542-8C7D-78E70E46CA25}"/>
              </a:ext>
            </a:extLst>
          </p:cNvPr>
          <p:cNvSpPr>
            <a:spLocks noGrp="1"/>
          </p:cNvSpPr>
          <p:nvPr>
            <p:ph type="title"/>
          </p:nvPr>
        </p:nvSpPr>
        <p:spPr/>
        <p:txBody>
          <a:bodyPr/>
          <a:lstStyle/>
          <a:p>
            <a:r>
              <a:rPr lang="en-US" dirty="0"/>
              <a:t>Update </a:t>
            </a:r>
            <a:r>
              <a:rPr lang="en-US" dirty="0" err="1"/>
              <a:t>config.js</a:t>
            </a:r>
            <a:endParaRPr lang="en-US" dirty="0"/>
          </a:p>
        </p:txBody>
      </p:sp>
      <p:sp>
        <p:nvSpPr>
          <p:cNvPr id="3" name="Content Placeholder 2">
            <a:extLst>
              <a:ext uri="{FF2B5EF4-FFF2-40B4-BE49-F238E27FC236}">
                <a16:creationId xmlns:a16="http://schemas.microsoft.com/office/drawing/2014/main" id="{BA168EC9-2131-7D4A-BB70-A366645F2EBF}"/>
              </a:ext>
            </a:extLst>
          </p:cNvPr>
          <p:cNvSpPr>
            <a:spLocks noGrp="1"/>
          </p:cNvSpPr>
          <p:nvPr>
            <p:ph idx="1"/>
          </p:nvPr>
        </p:nvSpPr>
        <p:spPr>
          <a:xfrm>
            <a:off x="2773599" y="2052116"/>
            <a:ext cx="7796540" cy="1293512"/>
          </a:xfrm>
        </p:spPr>
        <p:txBody>
          <a:bodyPr/>
          <a:lstStyle/>
          <a:p>
            <a:r>
              <a:rPr lang="en-US" dirty="0"/>
              <a:t>You will need the Pool id and the App client ID</a:t>
            </a:r>
          </a:p>
          <a:p>
            <a:r>
              <a:rPr lang="en-US" dirty="0"/>
              <a:t>See navigation below to find them</a:t>
            </a:r>
          </a:p>
        </p:txBody>
      </p:sp>
      <p:pic>
        <p:nvPicPr>
          <p:cNvPr id="6" name="Picture 5">
            <a:extLst>
              <a:ext uri="{FF2B5EF4-FFF2-40B4-BE49-F238E27FC236}">
                <a16:creationId xmlns:a16="http://schemas.microsoft.com/office/drawing/2014/main" id="{40DA27D5-D021-EE45-AA83-1F85B8E2A9E2}"/>
              </a:ext>
            </a:extLst>
          </p:cNvPr>
          <p:cNvPicPr>
            <a:picLocks noChangeAspect="1"/>
          </p:cNvPicPr>
          <p:nvPr/>
        </p:nvPicPr>
        <p:blipFill rotWithShape="1">
          <a:blip r:embed="rId2"/>
          <a:srcRect l="45956" r="33221"/>
          <a:stretch/>
        </p:blipFill>
        <p:spPr>
          <a:xfrm>
            <a:off x="2881478" y="3615599"/>
            <a:ext cx="2538806" cy="2065380"/>
          </a:xfrm>
          <a:prstGeom prst="rect">
            <a:avLst/>
          </a:prstGeom>
        </p:spPr>
      </p:pic>
      <p:pic>
        <p:nvPicPr>
          <p:cNvPr id="7" name="Picture 6">
            <a:extLst>
              <a:ext uri="{FF2B5EF4-FFF2-40B4-BE49-F238E27FC236}">
                <a16:creationId xmlns:a16="http://schemas.microsoft.com/office/drawing/2014/main" id="{700F434D-A0C6-F74E-83AE-6E6899B7B077}"/>
              </a:ext>
            </a:extLst>
          </p:cNvPr>
          <p:cNvPicPr>
            <a:picLocks noChangeAspect="1"/>
          </p:cNvPicPr>
          <p:nvPr/>
        </p:nvPicPr>
        <p:blipFill rotWithShape="1">
          <a:blip r:embed="rId2"/>
          <a:srcRect r="78500"/>
          <a:stretch/>
        </p:blipFill>
        <p:spPr>
          <a:xfrm>
            <a:off x="260198" y="3615599"/>
            <a:ext cx="2621280" cy="2065380"/>
          </a:xfrm>
          <a:prstGeom prst="rect">
            <a:avLst/>
          </a:prstGeom>
        </p:spPr>
      </p:pic>
      <p:pic>
        <p:nvPicPr>
          <p:cNvPr id="8" name="Picture 7">
            <a:extLst>
              <a:ext uri="{FF2B5EF4-FFF2-40B4-BE49-F238E27FC236}">
                <a16:creationId xmlns:a16="http://schemas.microsoft.com/office/drawing/2014/main" id="{D25743B3-3256-D749-848C-6EED20DD0F74}"/>
              </a:ext>
            </a:extLst>
          </p:cNvPr>
          <p:cNvPicPr>
            <a:picLocks noChangeAspect="1"/>
          </p:cNvPicPr>
          <p:nvPr/>
        </p:nvPicPr>
        <p:blipFill rotWithShape="1">
          <a:blip r:embed="rId3"/>
          <a:srcRect b="78307"/>
          <a:stretch/>
        </p:blipFill>
        <p:spPr>
          <a:xfrm>
            <a:off x="6024916" y="3579676"/>
            <a:ext cx="3098800" cy="1077229"/>
          </a:xfrm>
          <a:prstGeom prst="rect">
            <a:avLst/>
          </a:prstGeom>
        </p:spPr>
      </p:pic>
      <p:pic>
        <p:nvPicPr>
          <p:cNvPr id="9" name="Picture 8">
            <a:extLst>
              <a:ext uri="{FF2B5EF4-FFF2-40B4-BE49-F238E27FC236}">
                <a16:creationId xmlns:a16="http://schemas.microsoft.com/office/drawing/2014/main" id="{A2D0404E-6015-D648-9BAD-3CCC9DCBA900}"/>
              </a:ext>
            </a:extLst>
          </p:cNvPr>
          <p:cNvPicPr>
            <a:picLocks noChangeAspect="1"/>
          </p:cNvPicPr>
          <p:nvPr/>
        </p:nvPicPr>
        <p:blipFill>
          <a:blip r:embed="rId4"/>
          <a:stretch>
            <a:fillRect/>
          </a:stretch>
        </p:blipFill>
        <p:spPr>
          <a:xfrm>
            <a:off x="7399172" y="5308684"/>
            <a:ext cx="3822700" cy="850900"/>
          </a:xfrm>
          <a:prstGeom prst="rect">
            <a:avLst/>
          </a:prstGeom>
          <a:solidFill>
            <a:schemeClr val="accent1">
              <a:lumMod val="20000"/>
              <a:lumOff val="80000"/>
            </a:schemeClr>
          </a:solidFill>
        </p:spPr>
      </p:pic>
      <p:pic>
        <p:nvPicPr>
          <p:cNvPr id="10" name="Picture 9">
            <a:extLst>
              <a:ext uri="{FF2B5EF4-FFF2-40B4-BE49-F238E27FC236}">
                <a16:creationId xmlns:a16="http://schemas.microsoft.com/office/drawing/2014/main" id="{F04C85DE-46FD-4340-B643-6FE48436E8C6}"/>
              </a:ext>
            </a:extLst>
          </p:cNvPr>
          <p:cNvPicPr>
            <a:picLocks noChangeAspect="1"/>
          </p:cNvPicPr>
          <p:nvPr/>
        </p:nvPicPr>
        <p:blipFill rotWithShape="1">
          <a:blip r:embed="rId3"/>
          <a:srcRect t="87496"/>
          <a:stretch/>
        </p:blipFill>
        <p:spPr>
          <a:xfrm>
            <a:off x="6024916" y="4656905"/>
            <a:ext cx="3098800" cy="620935"/>
          </a:xfrm>
          <a:prstGeom prst="rect">
            <a:avLst/>
          </a:prstGeom>
        </p:spPr>
      </p:pic>
    </p:spTree>
    <p:extLst>
      <p:ext uri="{BB962C8B-B14F-4D97-AF65-F5344CB8AC3E}">
        <p14:creationId xmlns:p14="http://schemas.microsoft.com/office/powerpoint/2010/main" val="318395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7ADA-A80F-1542-8C7D-78E70E46CA25}"/>
              </a:ext>
            </a:extLst>
          </p:cNvPr>
          <p:cNvSpPr>
            <a:spLocks noGrp="1"/>
          </p:cNvSpPr>
          <p:nvPr>
            <p:ph type="title"/>
          </p:nvPr>
        </p:nvSpPr>
        <p:spPr/>
        <p:txBody>
          <a:bodyPr/>
          <a:lstStyle/>
          <a:p>
            <a:r>
              <a:rPr lang="en-US" dirty="0"/>
              <a:t>Update </a:t>
            </a:r>
            <a:r>
              <a:rPr lang="en-US" dirty="0" err="1"/>
              <a:t>config.js</a:t>
            </a:r>
            <a:endParaRPr lang="en-US" dirty="0"/>
          </a:p>
        </p:txBody>
      </p:sp>
      <p:sp>
        <p:nvSpPr>
          <p:cNvPr id="3" name="Content Placeholder 2">
            <a:extLst>
              <a:ext uri="{FF2B5EF4-FFF2-40B4-BE49-F238E27FC236}">
                <a16:creationId xmlns:a16="http://schemas.microsoft.com/office/drawing/2014/main" id="{BA168EC9-2131-7D4A-BB70-A366645F2EBF}"/>
              </a:ext>
            </a:extLst>
          </p:cNvPr>
          <p:cNvSpPr>
            <a:spLocks noGrp="1"/>
          </p:cNvSpPr>
          <p:nvPr>
            <p:ph idx="1"/>
          </p:nvPr>
        </p:nvSpPr>
        <p:spPr>
          <a:xfrm>
            <a:off x="2773599" y="2052116"/>
            <a:ext cx="7796540" cy="1293512"/>
          </a:xfrm>
        </p:spPr>
        <p:txBody>
          <a:bodyPr/>
          <a:lstStyle/>
          <a:p>
            <a:r>
              <a:rPr lang="en-US" dirty="0"/>
              <a:t>The Cognito block provides the connection information to our Cognito service on AWS</a:t>
            </a:r>
          </a:p>
        </p:txBody>
      </p:sp>
      <p:pic>
        <p:nvPicPr>
          <p:cNvPr id="5" name="Picture 4">
            <a:extLst>
              <a:ext uri="{FF2B5EF4-FFF2-40B4-BE49-F238E27FC236}">
                <a16:creationId xmlns:a16="http://schemas.microsoft.com/office/drawing/2014/main" id="{DA32EC6B-3B3C-154B-8503-DC4EA82F6B88}"/>
              </a:ext>
            </a:extLst>
          </p:cNvPr>
          <p:cNvPicPr>
            <a:picLocks noChangeAspect="1"/>
          </p:cNvPicPr>
          <p:nvPr/>
        </p:nvPicPr>
        <p:blipFill rotWithShape="1">
          <a:blip r:embed="rId2"/>
          <a:srcRect b="9330"/>
          <a:stretch/>
        </p:blipFill>
        <p:spPr>
          <a:xfrm>
            <a:off x="1289050" y="3345629"/>
            <a:ext cx="9613900" cy="3406948"/>
          </a:xfrm>
          <a:prstGeom prst="rect">
            <a:avLst/>
          </a:prstGeom>
          <a:noFill/>
        </p:spPr>
      </p:pic>
    </p:spTree>
    <p:extLst>
      <p:ext uri="{BB962C8B-B14F-4D97-AF65-F5344CB8AC3E}">
        <p14:creationId xmlns:p14="http://schemas.microsoft.com/office/powerpoint/2010/main" val="4188661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C80E-3FB5-9C4C-BD1F-3919114E7725}"/>
              </a:ext>
            </a:extLst>
          </p:cNvPr>
          <p:cNvSpPr>
            <a:spLocks noGrp="1"/>
          </p:cNvSpPr>
          <p:nvPr>
            <p:ph type="title"/>
          </p:nvPr>
        </p:nvSpPr>
        <p:spPr/>
        <p:txBody>
          <a:bodyPr/>
          <a:lstStyle/>
          <a:p>
            <a:r>
              <a:rPr lang="en-US" dirty="0"/>
              <a:t>Validate your implementation</a:t>
            </a:r>
          </a:p>
        </p:txBody>
      </p:sp>
      <p:sp>
        <p:nvSpPr>
          <p:cNvPr id="3" name="Content Placeholder 2">
            <a:extLst>
              <a:ext uri="{FF2B5EF4-FFF2-40B4-BE49-F238E27FC236}">
                <a16:creationId xmlns:a16="http://schemas.microsoft.com/office/drawing/2014/main" id="{39682539-6A99-7A44-B88A-84C12EFA8B4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FEA1BCC-1BFE-4D43-91E0-20BF7BE6D85F}"/>
              </a:ext>
            </a:extLst>
          </p:cNvPr>
          <p:cNvPicPr>
            <a:picLocks noChangeAspect="1"/>
          </p:cNvPicPr>
          <p:nvPr/>
        </p:nvPicPr>
        <p:blipFill>
          <a:blip r:embed="rId2"/>
          <a:stretch>
            <a:fillRect/>
          </a:stretch>
        </p:blipFill>
        <p:spPr>
          <a:xfrm>
            <a:off x="405049" y="2052116"/>
            <a:ext cx="4737100" cy="2540000"/>
          </a:xfrm>
          <a:prstGeom prst="rect">
            <a:avLst/>
          </a:prstGeom>
        </p:spPr>
      </p:pic>
      <p:pic>
        <p:nvPicPr>
          <p:cNvPr id="5" name="Picture 4">
            <a:extLst>
              <a:ext uri="{FF2B5EF4-FFF2-40B4-BE49-F238E27FC236}">
                <a16:creationId xmlns:a16="http://schemas.microsoft.com/office/drawing/2014/main" id="{9BD2F0A5-54F3-C443-B077-F50D5DC75634}"/>
              </a:ext>
            </a:extLst>
          </p:cNvPr>
          <p:cNvPicPr>
            <a:picLocks noChangeAspect="1"/>
          </p:cNvPicPr>
          <p:nvPr/>
        </p:nvPicPr>
        <p:blipFill rotWithShape="1">
          <a:blip r:embed="rId3"/>
          <a:srcRect l="-69" t="1317" r="24047" b="-1317"/>
          <a:stretch/>
        </p:blipFill>
        <p:spPr>
          <a:xfrm>
            <a:off x="6216790" y="1885285"/>
            <a:ext cx="5030138" cy="2374900"/>
          </a:xfrm>
          <a:prstGeom prst="rect">
            <a:avLst/>
          </a:prstGeom>
        </p:spPr>
      </p:pic>
      <p:pic>
        <p:nvPicPr>
          <p:cNvPr id="6" name="Picture 5">
            <a:extLst>
              <a:ext uri="{FF2B5EF4-FFF2-40B4-BE49-F238E27FC236}">
                <a16:creationId xmlns:a16="http://schemas.microsoft.com/office/drawing/2014/main" id="{DA168DD8-7769-7249-8967-F39C26FCA35D}"/>
              </a:ext>
            </a:extLst>
          </p:cNvPr>
          <p:cNvPicPr>
            <a:picLocks noChangeAspect="1"/>
          </p:cNvPicPr>
          <p:nvPr/>
        </p:nvPicPr>
        <p:blipFill>
          <a:blip r:embed="rId4"/>
          <a:stretch>
            <a:fillRect/>
          </a:stretch>
        </p:blipFill>
        <p:spPr>
          <a:xfrm>
            <a:off x="6344728" y="4268956"/>
            <a:ext cx="4902200" cy="1625600"/>
          </a:xfrm>
          <a:prstGeom prst="rect">
            <a:avLst/>
          </a:prstGeom>
        </p:spPr>
      </p:pic>
    </p:spTree>
    <p:extLst>
      <p:ext uri="{BB962C8B-B14F-4D97-AF65-F5344CB8AC3E}">
        <p14:creationId xmlns:p14="http://schemas.microsoft.com/office/powerpoint/2010/main" val="48557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C80E-3FB5-9C4C-BD1F-3919114E7725}"/>
              </a:ext>
            </a:extLst>
          </p:cNvPr>
          <p:cNvSpPr>
            <a:spLocks noGrp="1"/>
          </p:cNvSpPr>
          <p:nvPr>
            <p:ph type="title"/>
          </p:nvPr>
        </p:nvSpPr>
        <p:spPr/>
        <p:txBody>
          <a:bodyPr/>
          <a:lstStyle/>
          <a:p>
            <a:r>
              <a:rPr lang="en-US" dirty="0"/>
              <a:t>Validate your implementation</a:t>
            </a:r>
          </a:p>
        </p:txBody>
      </p:sp>
      <p:pic>
        <p:nvPicPr>
          <p:cNvPr id="10" name="Picture 9">
            <a:extLst>
              <a:ext uri="{FF2B5EF4-FFF2-40B4-BE49-F238E27FC236}">
                <a16:creationId xmlns:a16="http://schemas.microsoft.com/office/drawing/2014/main" id="{1A7060E7-D212-BE4D-BF11-0AD065B4EBC9}"/>
              </a:ext>
            </a:extLst>
          </p:cNvPr>
          <p:cNvPicPr>
            <a:picLocks noChangeAspect="1"/>
          </p:cNvPicPr>
          <p:nvPr/>
        </p:nvPicPr>
        <p:blipFill>
          <a:blip r:embed="rId2"/>
          <a:stretch>
            <a:fillRect/>
          </a:stretch>
        </p:blipFill>
        <p:spPr>
          <a:xfrm>
            <a:off x="0" y="968902"/>
            <a:ext cx="8178800" cy="1384300"/>
          </a:xfrm>
          <a:prstGeom prst="rect">
            <a:avLst/>
          </a:prstGeom>
        </p:spPr>
      </p:pic>
      <p:pic>
        <p:nvPicPr>
          <p:cNvPr id="8" name="Picture 7">
            <a:extLst>
              <a:ext uri="{FF2B5EF4-FFF2-40B4-BE49-F238E27FC236}">
                <a16:creationId xmlns:a16="http://schemas.microsoft.com/office/drawing/2014/main" id="{C3399935-F462-2546-8C45-C00AA05678EB}"/>
              </a:ext>
            </a:extLst>
          </p:cNvPr>
          <p:cNvPicPr>
            <a:picLocks noChangeAspect="1"/>
          </p:cNvPicPr>
          <p:nvPr/>
        </p:nvPicPr>
        <p:blipFill rotWithShape="1">
          <a:blip r:embed="rId3"/>
          <a:srcRect b="16070"/>
          <a:stretch/>
        </p:blipFill>
        <p:spPr>
          <a:xfrm>
            <a:off x="3251056" y="1695304"/>
            <a:ext cx="6679833" cy="2585949"/>
          </a:xfrm>
          <a:prstGeom prst="rect">
            <a:avLst/>
          </a:prstGeom>
        </p:spPr>
      </p:pic>
      <p:pic>
        <p:nvPicPr>
          <p:cNvPr id="9" name="Picture 8">
            <a:extLst>
              <a:ext uri="{FF2B5EF4-FFF2-40B4-BE49-F238E27FC236}">
                <a16:creationId xmlns:a16="http://schemas.microsoft.com/office/drawing/2014/main" id="{30D8EF5C-6097-9946-81AC-40BEC6CA7A0F}"/>
              </a:ext>
            </a:extLst>
          </p:cNvPr>
          <p:cNvPicPr>
            <a:picLocks noChangeAspect="1"/>
          </p:cNvPicPr>
          <p:nvPr/>
        </p:nvPicPr>
        <p:blipFill>
          <a:blip r:embed="rId4"/>
          <a:stretch>
            <a:fillRect/>
          </a:stretch>
        </p:blipFill>
        <p:spPr>
          <a:xfrm>
            <a:off x="5651500" y="4315505"/>
            <a:ext cx="5410200" cy="2474224"/>
          </a:xfrm>
          <a:prstGeom prst="rect">
            <a:avLst/>
          </a:prstGeom>
        </p:spPr>
      </p:pic>
      <p:sp>
        <p:nvSpPr>
          <p:cNvPr id="12" name="Content Placeholder 11">
            <a:extLst>
              <a:ext uri="{FF2B5EF4-FFF2-40B4-BE49-F238E27FC236}">
                <a16:creationId xmlns:a16="http://schemas.microsoft.com/office/drawing/2014/main" id="{EC48D831-85D0-9C41-B749-9EC41988F686}"/>
              </a:ext>
            </a:extLst>
          </p:cNvPr>
          <p:cNvSpPr>
            <a:spLocks noGrp="1"/>
          </p:cNvSpPr>
          <p:nvPr>
            <p:ph idx="1"/>
          </p:nvPr>
        </p:nvSpPr>
        <p:spPr>
          <a:xfrm>
            <a:off x="1844685" y="3228000"/>
            <a:ext cx="7796540" cy="2821944"/>
          </a:xfrm>
        </p:spPr>
        <p:txBody>
          <a:bodyPr/>
          <a:lstStyle/>
          <a:p>
            <a:r>
              <a:rPr lang="en-US" dirty="0"/>
              <a:t>Confirm the user manually</a:t>
            </a:r>
          </a:p>
        </p:txBody>
      </p:sp>
    </p:spTree>
    <p:extLst>
      <p:ext uri="{BB962C8B-B14F-4D97-AF65-F5344CB8AC3E}">
        <p14:creationId xmlns:p14="http://schemas.microsoft.com/office/powerpoint/2010/main" val="425167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AA78-8D4C-9C44-A8E4-39ECACF4FB81}"/>
              </a:ext>
            </a:extLst>
          </p:cNvPr>
          <p:cNvSpPr>
            <a:spLocks noGrp="1"/>
          </p:cNvSpPr>
          <p:nvPr>
            <p:ph type="title"/>
          </p:nvPr>
        </p:nvSpPr>
        <p:spPr/>
        <p:txBody>
          <a:bodyPr>
            <a:normAutofit fontScale="90000"/>
          </a:bodyPr>
          <a:lstStyle/>
          <a:p>
            <a:r>
              <a:rPr lang="en-US" dirty="0">
                <a:solidFill>
                  <a:srgbClr val="FF0000"/>
                </a:solidFill>
              </a:rPr>
              <a:t>	Start HERE 	</a:t>
            </a:r>
            <a:r>
              <a:rPr lang="en-US" dirty="0"/>
              <a:t>Module 3:</a:t>
            </a:r>
            <a:br>
              <a:rPr lang="en-US" dirty="0"/>
            </a:br>
            <a:r>
              <a:rPr lang="en-US" dirty="0"/>
              <a:t>Serverless Service Backend</a:t>
            </a:r>
            <a:br>
              <a:rPr lang="en-US" dirty="0"/>
            </a:br>
            <a:endParaRPr lang="en-US" dirty="0"/>
          </a:p>
        </p:txBody>
      </p:sp>
      <p:sp>
        <p:nvSpPr>
          <p:cNvPr id="3" name="Content Placeholder 2">
            <a:extLst>
              <a:ext uri="{FF2B5EF4-FFF2-40B4-BE49-F238E27FC236}">
                <a16:creationId xmlns:a16="http://schemas.microsoft.com/office/drawing/2014/main" id="{3282392B-8B53-DE4D-A13F-0629536F2471}"/>
              </a:ext>
            </a:extLst>
          </p:cNvPr>
          <p:cNvSpPr>
            <a:spLocks noGrp="1"/>
          </p:cNvSpPr>
          <p:nvPr>
            <p:ph idx="1"/>
          </p:nvPr>
        </p:nvSpPr>
        <p:spPr/>
        <p:txBody>
          <a:bodyPr/>
          <a:lstStyle/>
          <a:p>
            <a:r>
              <a:rPr lang="en-US" dirty="0"/>
              <a:t>Overview</a:t>
            </a:r>
          </a:p>
          <a:p>
            <a:r>
              <a:rPr lang="en-US" dirty="0"/>
              <a:t>In this module you'll use AWS Lambda and Amazon DynamoDB to build a backend process for handling requests for your web application. The browser application that you deployed in the first module allows users to request that a unicorn be sent to a location of their choice. In order to fulfill those requests, the JavaScript running in the browser will need to invoke a service running in the cloud.</a:t>
            </a:r>
          </a:p>
          <a:p>
            <a:endParaRPr lang="en-US" dirty="0"/>
          </a:p>
        </p:txBody>
      </p:sp>
    </p:spTree>
    <p:extLst>
      <p:ext uri="{BB962C8B-B14F-4D97-AF65-F5344CB8AC3E}">
        <p14:creationId xmlns:p14="http://schemas.microsoft.com/office/powerpoint/2010/main" val="4249076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FD7E-F919-334B-A194-0B9A44C42EE7}"/>
              </a:ext>
            </a:extLst>
          </p:cNvPr>
          <p:cNvSpPr>
            <a:spLocks noGrp="1"/>
          </p:cNvSpPr>
          <p:nvPr>
            <p:ph type="title"/>
          </p:nvPr>
        </p:nvSpPr>
        <p:spPr/>
        <p:txBody>
          <a:bodyPr/>
          <a:lstStyle/>
          <a:p>
            <a:r>
              <a:rPr lang="en-US" dirty="0"/>
              <a:t>Architecture</a:t>
            </a:r>
          </a:p>
        </p:txBody>
      </p:sp>
      <p:pic>
        <p:nvPicPr>
          <p:cNvPr id="12290" name="Picture 2" descr="Architecture Overview">
            <a:extLst>
              <a:ext uri="{FF2B5EF4-FFF2-40B4-BE49-F238E27FC236}">
                <a16:creationId xmlns:a16="http://schemas.microsoft.com/office/drawing/2014/main" id="{001F7481-2F60-854A-BEF9-E40110F78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738" y="1885285"/>
            <a:ext cx="8554523" cy="4756733"/>
          </a:xfrm>
          <a:prstGeom prst="rect">
            <a:avLst/>
          </a:prstGeom>
          <a:solidFill>
            <a:schemeClr val="tx1"/>
          </a:solidFill>
        </p:spPr>
      </p:pic>
    </p:spTree>
    <p:extLst>
      <p:ext uri="{BB962C8B-B14F-4D97-AF65-F5344CB8AC3E}">
        <p14:creationId xmlns:p14="http://schemas.microsoft.com/office/powerpoint/2010/main" val="333825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2B31-72CE-5948-B5E3-2835CECDBB34}"/>
              </a:ext>
            </a:extLst>
          </p:cNvPr>
          <p:cNvSpPr>
            <a:spLocks noGrp="1"/>
          </p:cNvSpPr>
          <p:nvPr>
            <p:ph type="title"/>
          </p:nvPr>
        </p:nvSpPr>
        <p:spPr/>
        <p:txBody>
          <a:bodyPr/>
          <a:lstStyle/>
          <a:p>
            <a:r>
              <a:rPr lang="en-US" dirty="0"/>
              <a:t>Create a DynamoDB table</a:t>
            </a:r>
          </a:p>
        </p:txBody>
      </p:sp>
      <p:sp>
        <p:nvSpPr>
          <p:cNvPr id="3" name="Content Placeholder 2">
            <a:extLst>
              <a:ext uri="{FF2B5EF4-FFF2-40B4-BE49-F238E27FC236}">
                <a16:creationId xmlns:a16="http://schemas.microsoft.com/office/drawing/2014/main" id="{284440A4-FA67-D745-AFA4-D7E80F2A88D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AD3E636-A317-9B4B-BB08-EF565B2C412C}"/>
              </a:ext>
            </a:extLst>
          </p:cNvPr>
          <p:cNvPicPr>
            <a:picLocks noChangeAspect="1"/>
          </p:cNvPicPr>
          <p:nvPr/>
        </p:nvPicPr>
        <p:blipFill>
          <a:blip r:embed="rId2"/>
          <a:stretch>
            <a:fillRect/>
          </a:stretch>
        </p:blipFill>
        <p:spPr>
          <a:xfrm>
            <a:off x="0" y="0"/>
            <a:ext cx="1676400" cy="2298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7C5B29BD-80EE-D947-981B-67339C664C46}"/>
              </a:ext>
            </a:extLst>
          </p:cNvPr>
          <p:cNvPicPr>
            <a:picLocks noChangeAspect="1"/>
          </p:cNvPicPr>
          <p:nvPr/>
        </p:nvPicPr>
        <p:blipFill>
          <a:blip r:embed="rId3"/>
          <a:stretch>
            <a:fillRect/>
          </a:stretch>
        </p:blipFill>
        <p:spPr>
          <a:xfrm>
            <a:off x="320000" y="2360386"/>
            <a:ext cx="1905000" cy="914400"/>
          </a:xfrm>
          <a:prstGeom prst="rect">
            <a:avLst/>
          </a:prstGeom>
        </p:spPr>
      </p:pic>
      <p:pic>
        <p:nvPicPr>
          <p:cNvPr id="6" name="Picture 5">
            <a:extLst>
              <a:ext uri="{FF2B5EF4-FFF2-40B4-BE49-F238E27FC236}">
                <a16:creationId xmlns:a16="http://schemas.microsoft.com/office/drawing/2014/main" id="{8237B74A-8B29-A74A-901A-FFB9FB796BCD}"/>
              </a:ext>
            </a:extLst>
          </p:cNvPr>
          <p:cNvPicPr>
            <a:picLocks noChangeAspect="1"/>
          </p:cNvPicPr>
          <p:nvPr/>
        </p:nvPicPr>
        <p:blipFill>
          <a:blip r:embed="rId4"/>
          <a:stretch>
            <a:fillRect/>
          </a:stretch>
        </p:blipFill>
        <p:spPr>
          <a:xfrm>
            <a:off x="1111250" y="3254829"/>
            <a:ext cx="1130300" cy="584200"/>
          </a:xfrm>
          <a:prstGeom prst="rect">
            <a:avLst/>
          </a:prstGeom>
        </p:spPr>
      </p:pic>
      <p:pic>
        <p:nvPicPr>
          <p:cNvPr id="7" name="Picture 6">
            <a:extLst>
              <a:ext uri="{FF2B5EF4-FFF2-40B4-BE49-F238E27FC236}">
                <a16:creationId xmlns:a16="http://schemas.microsoft.com/office/drawing/2014/main" id="{85BD5461-CF25-1144-A5D0-67BA0C529BDB}"/>
              </a:ext>
            </a:extLst>
          </p:cNvPr>
          <p:cNvPicPr>
            <a:picLocks noChangeAspect="1"/>
          </p:cNvPicPr>
          <p:nvPr/>
        </p:nvPicPr>
        <p:blipFill>
          <a:blip r:embed="rId5"/>
          <a:stretch>
            <a:fillRect/>
          </a:stretch>
        </p:blipFill>
        <p:spPr>
          <a:xfrm>
            <a:off x="2773599" y="1344856"/>
            <a:ext cx="6134100" cy="5207000"/>
          </a:xfrm>
          <a:prstGeom prst="rect">
            <a:avLst/>
          </a:prstGeom>
        </p:spPr>
      </p:pic>
      <p:pic>
        <p:nvPicPr>
          <p:cNvPr id="8" name="Picture 7">
            <a:extLst>
              <a:ext uri="{FF2B5EF4-FFF2-40B4-BE49-F238E27FC236}">
                <a16:creationId xmlns:a16="http://schemas.microsoft.com/office/drawing/2014/main" id="{012F49EB-D2DD-244C-A38C-C83C775D4F12}"/>
              </a:ext>
            </a:extLst>
          </p:cNvPr>
          <p:cNvPicPr>
            <a:picLocks noChangeAspect="1"/>
          </p:cNvPicPr>
          <p:nvPr/>
        </p:nvPicPr>
        <p:blipFill>
          <a:blip r:embed="rId6"/>
          <a:stretch>
            <a:fillRect/>
          </a:stretch>
        </p:blipFill>
        <p:spPr>
          <a:xfrm>
            <a:off x="8907699" y="6145456"/>
            <a:ext cx="1206500" cy="406400"/>
          </a:xfrm>
          <a:prstGeom prst="rect">
            <a:avLst/>
          </a:prstGeom>
        </p:spPr>
      </p:pic>
    </p:spTree>
    <p:extLst>
      <p:ext uri="{BB962C8B-B14F-4D97-AF65-F5344CB8AC3E}">
        <p14:creationId xmlns:p14="http://schemas.microsoft.com/office/powerpoint/2010/main" val="443180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845C-297E-6240-B369-FFC1BA020081}"/>
              </a:ext>
            </a:extLst>
          </p:cNvPr>
          <p:cNvSpPr>
            <a:spLocks noGrp="1"/>
          </p:cNvSpPr>
          <p:nvPr>
            <p:ph type="title"/>
          </p:nvPr>
        </p:nvSpPr>
        <p:spPr/>
        <p:txBody>
          <a:bodyPr>
            <a:normAutofit/>
          </a:bodyPr>
          <a:lstStyle/>
          <a:p>
            <a:r>
              <a:rPr lang="en-US" dirty="0">
                <a:solidFill>
                  <a:schemeClr val="tx2">
                    <a:lumMod val="50000"/>
                  </a:schemeClr>
                </a:solidFill>
              </a:rPr>
              <a:t>Create an IAM Role for your Lambda function</a:t>
            </a:r>
          </a:p>
        </p:txBody>
      </p:sp>
      <p:sp>
        <p:nvSpPr>
          <p:cNvPr id="3" name="Content Placeholder 2">
            <a:extLst>
              <a:ext uri="{FF2B5EF4-FFF2-40B4-BE49-F238E27FC236}">
                <a16:creationId xmlns:a16="http://schemas.microsoft.com/office/drawing/2014/main" id="{99EA66DA-9BCC-6149-81F5-64FAAE8C7DAD}"/>
              </a:ext>
            </a:extLst>
          </p:cNvPr>
          <p:cNvSpPr>
            <a:spLocks noGrp="1"/>
          </p:cNvSpPr>
          <p:nvPr>
            <p:ph idx="1"/>
          </p:nvPr>
        </p:nvSpPr>
        <p:spPr/>
        <p:txBody>
          <a:bodyPr/>
          <a:lstStyle/>
          <a:p>
            <a:r>
              <a:rPr lang="en-US" dirty="0"/>
              <a:t>Every Lambda function has an IAM role associated with it. This role defines what other AWS services the function is allowed to interact with. For the purposes of this workshop, you'll need to create an IAM role that grants your Lambda function permission to write logs to Amazon CloudWatch Logs and access to write items to your DynamoDB table.</a:t>
            </a:r>
          </a:p>
        </p:txBody>
      </p:sp>
    </p:spTree>
    <p:extLst>
      <p:ext uri="{BB962C8B-B14F-4D97-AF65-F5344CB8AC3E}">
        <p14:creationId xmlns:p14="http://schemas.microsoft.com/office/powerpoint/2010/main" val="1039470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F6C9-ABC0-BF4A-A510-902D7B6CD42B}"/>
              </a:ext>
            </a:extLst>
          </p:cNvPr>
          <p:cNvSpPr>
            <a:spLocks noGrp="1"/>
          </p:cNvSpPr>
          <p:nvPr>
            <p:ph type="title"/>
          </p:nvPr>
        </p:nvSpPr>
        <p:spPr/>
        <p:txBody>
          <a:bodyPr/>
          <a:lstStyle/>
          <a:p>
            <a:r>
              <a:rPr lang="en-US" dirty="0"/>
              <a:t>Create Role</a:t>
            </a:r>
            <a:br>
              <a:rPr lang="en-US" dirty="0"/>
            </a:br>
            <a:r>
              <a:rPr lang="en-US" dirty="0"/>
              <a:t>steps a-c</a:t>
            </a:r>
          </a:p>
        </p:txBody>
      </p:sp>
      <p:pic>
        <p:nvPicPr>
          <p:cNvPr id="7" name="Content Placeholder 6">
            <a:extLst>
              <a:ext uri="{FF2B5EF4-FFF2-40B4-BE49-F238E27FC236}">
                <a16:creationId xmlns:a16="http://schemas.microsoft.com/office/drawing/2014/main" id="{E8AF6519-CA0A-294F-9B14-FE1FA601BB20}"/>
              </a:ext>
            </a:extLst>
          </p:cNvPr>
          <p:cNvPicPr>
            <a:picLocks noGrp="1" noChangeAspect="1"/>
          </p:cNvPicPr>
          <p:nvPr>
            <p:ph idx="1"/>
          </p:nvPr>
        </p:nvPicPr>
        <p:blipFill>
          <a:blip r:embed="rId2"/>
          <a:stretch>
            <a:fillRect/>
          </a:stretch>
        </p:blipFill>
        <p:spPr>
          <a:xfrm>
            <a:off x="6847509" y="2712471"/>
            <a:ext cx="2692400" cy="2679700"/>
          </a:xfrm>
          <a:prstGeom prst="rect">
            <a:avLst/>
          </a:prstGeom>
        </p:spPr>
      </p:pic>
      <p:pic>
        <p:nvPicPr>
          <p:cNvPr id="4" name="Picture 3">
            <a:extLst>
              <a:ext uri="{FF2B5EF4-FFF2-40B4-BE49-F238E27FC236}">
                <a16:creationId xmlns:a16="http://schemas.microsoft.com/office/drawing/2014/main" id="{68DE7E80-471F-E642-9B2D-DA420FC98076}"/>
              </a:ext>
            </a:extLst>
          </p:cNvPr>
          <p:cNvPicPr>
            <a:picLocks noChangeAspect="1"/>
          </p:cNvPicPr>
          <p:nvPr/>
        </p:nvPicPr>
        <p:blipFill>
          <a:blip r:embed="rId3"/>
          <a:stretch>
            <a:fillRect/>
          </a:stretch>
        </p:blipFill>
        <p:spPr>
          <a:xfrm>
            <a:off x="0" y="-8143"/>
            <a:ext cx="1968500" cy="2298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09749BE1-FBDC-A747-9AA0-BF4E15A6208E}"/>
              </a:ext>
            </a:extLst>
          </p:cNvPr>
          <p:cNvPicPr>
            <a:picLocks noChangeAspect="1"/>
          </p:cNvPicPr>
          <p:nvPr/>
        </p:nvPicPr>
        <p:blipFill>
          <a:blip r:embed="rId4"/>
          <a:stretch>
            <a:fillRect/>
          </a:stretch>
        </p:blipFill>
        <p:spPr>
          <a:xfrm>
            <a:off x="8409609" y="5392171"/>
            <a:ext cx="1130300" cy="279400"/>
          </a:xfrm>
          <a:prstGeom prst="rect">
            <a:avLst/>
          </a:prstGeom>
        </p:spPr>
      </p:pic>
      <p:pic>
        <p:nvPicPr>
          <p:cNvPr id="9" name="Picture 8">
            <a:extLst>
              <a:ext uri="{FF2B5EF4-FFF2-40B4-BE49-F238E27FC236}">
                <a16:creationId xmlns:a16="http://schemas.microsoft.com/office/drawing/2014/main" id="{0CAF9B33-586E-7343-9394-5F38A221B44A}"/>
              </a:ext>
            </a:extLst>
          </p:cNvPr>
          <p:cNvPicPr>
            <a:picLocks noChangeAspect="1"/>
          </p:cNvPicPr>
          <p:nvPr/>
        </p:nvPicPr>
        <p:blipFill rotWithShape="1">
          <a:blip r:embed="rId5"/>
          <a:srcRect l="79844"/>
          <a:stretch/>
        </p:blipFill>
        <p:spPr>
          <a:xfrm>
            <a:off x="3635022" y="2336467"/>
            <a:ext cx="1968500" cy="2324100"/>
          </a:xfrm>
          <a:prstGeom prst="rect">
            <a:avLst/>
          </a:prstGeom>
        </p:spPr>
      </p:pic>
      <p:pic>
        <p:nvPicPr>
          <p:cNvPr id="10" name="Picture 9">
            <a:extLst>
              <a:ext uri="{FF2B5EF4-FFF2-40B4-BE49-F238E27FC236}">
                <a16:creationId xmlns:a16="http://schemas.microsoft.com/office/drawing/2014/main" id="{4300441F-499E-6B42-89F6-281BAB5E5E44}"/>
              </a:ext>
            </a:extLst>
          </p:cNvPr>
          <p:cNvPicPr>
            <a:picLocks noChangeAspect="1"/>
          </p:cNvPicPr>
          <p:nvPr/>
        </p:nvPicPr>
        <p:blipFill rotWithShape="1">
          <a:blip r:embed="rId5"/>
          <a:srcRect r="70633"/>
          <a:stretch/>
        </p:blipFill>
        <p:spPr>
          <a:xfrm>
            <a:off x="766939" y="2336467"/>
            <a:ext cx="2868083" cy="2324100"/>
          </a:xfrm>
          <a:prstGeom prst="rect">
            <a:avLst/>
          </a:prstGeom>
        </p:spPr>
      </p:pic>
    </p:spTree>
    <p:extLst>
      <p:ext uri="{BB962C8B-B14F-4D97-AF65-F5344CB8AC3E}">
        <p14:creationId xmlns:p14="http://schemas.microsoft.com/office/powerpoint/2010/main" val="212624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3717-EB29-544A-9AEE-3F0F0F4B44C8}"/>
              </a:ext>
            </a:extLst>
          </p:cNvPr>
          <p:cNvSpPr>
            <a:spLocks noGrp="1"/>
          </p:cNvSpPr>
          <p:nvPr>
            <p:ph type="title"/>
          </p:nvPr>
        </p:nvSpPr>
        <p:spPr/>
        <p:txBody>
          <a:bodyPr>
            <a:normAutofit/>
          </a:bodyPr>
          <a:lstStyle/>
          <a:p>
            <a:r>
              <a:rPr lang="en-US" dirty="0"/>
              <a:t>Authorization</a:t>
            </a:r>
            <a:br>
              <a:rPr lang="en-US" dirty="0"/>
            </a:br>
            <a:r>
              <a:rPr lang="en-US" dirty="0"/>
              <a:t>I recognize your authority</a:t>
            </a:r>
          </a:p>
        </p:txBody>
      </p:sp>
      <p:sp>
        <p:nvSpPr>
          <p:cNvPr id="3" name="Content Placeholder 2">
            <a:extLst>
              <a:ext uri="{FF2B5EF4-FFF2-40B4-BE49-F238E27FC236}">
                <a16:creationId xmlns:a16="http://schemas.microsoft.com/office/drawing/2014/main" id="{679753E7-44BF-B142-BD4D-8CD05E1C47FC}"/>
              </a:ext>
            </a:extLst>
          </p:cNvPr>
          <p:cNvSpPr>
            <a:spLocks noGrp="1"/>
          </p:cNvSpPr>
          <p:nvPr>
            <p:ph idx="1"/>
          </p:nvPr>
        </p:nvSpPr>
        <p:spPr/>
        <p:txBody>
          <a:bodyPr>
            <a:normAutofit/>
          </a:bodyPr>
          <a:lstStyle/>
          <a:p>
            <a:r>
              <a:rPr lang="en-US" dirty="0" err="1"/>
              <a:t>AuthZ</a:t>
            </a:r>
            <a:r>
              <a:rPr lang="en-US" dirty="0"/>
              <a:t> answers the question "is this operation allowed?" </a:t>
            </a:r>
          </a:p>
          <a:p>
            <a:r>
              <a:rPr lang="en-US" dirty="0"/>
              <a:t>There are a lot of models for answering this question, some of them are based on </a:t>
            </a:r>
            <a:r>
              <a:rPr lang="en-US" dirty="0">
                <a:solidFill>
                  <a:schemeClr val="tx2">
                    <a:lumMod val="75000"/>
                  </a:schemeClr>
                </a:solidFill>
              </a:rPr>
              <a:t>Role Based Access Control</a:t>
            </a:r>
            <a:r>
              <a:rPr lang="en-US" dirty="0"/>
              <a:t>, or RBAC. </a:t>
            </a:r>
          </a:p>
          <a:p>
            <a:r>
              <a:rPr lang="en-US" dirty="0"/>
              <a:t>RBAC means that a subject has a specific role, and a role has a set of permissions associated with it. </a:t>
            </a:r>
          </a:p>
          <a:p>
            <a:r>
              <a:rPr lang="en-US" dirty="0"/>
              <a:t>In the relational world, subjects and roles are a many-to-many relationship: there can be many roles for each subject and each role can have many subjects.</a:t>
            </a:r>
          </a:p>
        </p:txBody>
      </p:sp>
    </p:spTree>
    <p:extLst>
      <p:ext uri="{BB962C8B-B14F-4D97-AF65-F5344CB8AC3E}">
        <p14:creationId xmlns:p14="http://schemas.microsoft.com/office/powerpoint/2010/main" val="1251978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F10C-A4D1-7542-8736-D06330205293}"/>
              </a:ext>
            </a:extLst>
          </p:cNvPr>
          <p:cNvSpPr>
            <a:spLocks noGrp="1"/>
          </p:cNvSpPr>
          <p:nvPr>
            <p:ph type="title"/>
          </p:nvPr>
        </p:nvSpPr>
        <p:spPr/>
        <p:txBody>
          <a:bodyPr/>
          <a:lstStyle/>
          <a:p>
            <a:r>
              <a:rPr lang="en-US" dirty="0"/>
              <a:t>Create Role</a:t>
            </a:r>
            <a:br>
              <a:rPr lang="en-US" dirty="0"/>
            </a:br>
            <a:r>
              <a:rPr lang="en-US" dirty="0"/>
              <a:t>steps d-g</a:t>
            </a:r>
          </a:p>
        </p:txBody>
      </p:sp>
      <p:sp>
        <p:nvSpPr>
          <p:cNvPr id="3" name="Content Placeholder 2">
            <a:extLst>
              <a:ext uri="{FF2B5EF4-FFF2-40B4-BE49-F238E27FC236}">
                <a16:creationId xmlns:a16="http://schemas.microsoft.com/office/drawing/2014/main" id="{30DA3804-CE24-EF4E-904D-4A02273622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2B7391-2298-514F-AB7A-4330958023D7}"/>
              </a:ext>
            </a:extLst>
          </p:cNvPr>
          <p:cNvPicPr>
            <a:picLocks noChangeAspect="1"/>
          </p:cNvPicPr>
          <p:nvPr/>
        </p:nvPicPr>
        <p:blipFill>
          <a:blip r:embed="rId2"/>
          <a:stretch>
            <a:fillRect/>
          </a:stretch>
        </p:blipFill>
        <p:spPr>
          <a:xfrm>
            <a:off x="407199" y="1624115"/>
            <a:ext cx="3429000" cy="1930400"/>
          </a:xfrm>
          <a:prstGeom prst="rect">
            <a:avLst/>
          </a:prstGeom>
        </p:spPr>
      </p:pic>
      <p:pic>
        <p:nvPicPr>
          <p:cNvPr id="5" name="Picture 4">
            <a:extLst>
              <a:ext uri="{FF2B5EF4-FFF2-40B4-BE49-F238E27FC236}">
                <a16:creationId xmlns:a16="http://schemas.microsoft.com/office/drawing/2014/main" id="{7C1E62DD-D7BF-7149-A13A-28357E73BA7B}"/>
              </a:ext>
            </a:extLst>
          </p:cNvPr>
          <p:cNvPicPr>
            <a:picLocks noChangeAspect="1"/>
          </p:cNvPicPr>
          <p:nvPr/>
        </p:nvPicPr>
        <p:blipFill>
          <a:blip r:embed="rId3"/>
          <a:stretch>
            <a:fillRect/>
          </a:stretch>
        </p:blipFill>
        <p:spPr>
          <a:xfrm>
            <a:off x="3010699" y="3554515"/>
            <a:ext cx="825500" cy="304800"/>
          </a:xfrm>
          <a:prstGeom prst="rect">
            <a:avLst/>
          </a:prstGeom>
        </p:spPr>
      </p:pic>
      <p:pic>
        <p:nvPicPr>
          <p:cNvPr id="6" name="Picture 5">
            <a:extLst>
              <a:ext uri="{FF2B5EF4-FFF2-40B4-BE49-F238E27FC236}">
                <a16:creationId xmlns:a16="http://schemas.microsoft.com/office/drawing/2014/main" id="{F758AF63-3F5D-2E43-8E18-11C701CAA150}"/>
              </a:ext>
            </a:extLst>
          </p:cNvPr>
          <p:cNvPicPr>
            <a:picLocks noChangeAspect="1"/>
          </p:cNvPicPr>
          <p:nvPr/>
        </p:nvPicPr>
        <p:blipFill>
          <a:blip r:embed="rId4"/>
          <a:stretch>
            <a:fillRect/>
          </a:stretch>
        </p:blipFill>
        <p:spPr>
          <a:xfrm>
            <a:off x="5219536" y="4341915"/>
            <a:ext cx="977900" cy="368300"/>
          </a:xfrm>
          <a:prstGeom prst="rect">
            <a:avLst/>
          </a:prstGeom>
        </p:spPr>
      </p:pic>
      <p:pic>
        <p:nvPicPr>
          <p:cNvPr id="7" name="Picture 6">
            <a:extLst>
              <a:ext uri="{FF2B5EF4-FFF2-40B4-BE49-F238E27FC236}">
                <a16:creationId xmlns:a16="http://schemas.microsoft.com/office/drawing/2014/main" id="{EF8775A5-0780-084D-AFB2-1F4784E197B2}"/>
              </a:ext>
            </a:extLst>
          </p:cNvPr>
          <p:cNvPicPr>
            <a:picLocks noChangeAspect="1"/>
          </p:cNvPicPr>
          <p:nvPr/>
        </p:nvPicPr>
        <p:blipFill>
          <a:blip r:embed="rId5"/>
          <a:stretch>
            <a:fillRect/>
          </a:stretch>
        </p:blipFill>
        <p:spPr>
          <a:xfrm>
            <a:off x="4127336" y="3706915"/>
            <a:ext cx="2070100" cy="635000"/>
          </a:xfrm>
          <a:prstGeom prst="rect">
            <a:avLst/>
          </a:prstGeom>
        </p:spPr>
      </p:pic>
      <p:pic>
        <p:nvPicPr>
          <p:cNvPr id="8" name="Picture 7">
            <a:extLst>
              <a:ext uri="{FF2B5EF4-FFF2-40B4-BE49-F238E27FC236}">
                <a16:creationId xmlns:a16="http://schemas.microsoft.com/office/drawing/2014/main" id="{8207256E-5202-8D40-BF8B-529A16D8A1A5}"/>
              </a:ext>
            </a:extLst>
          </p:cNvPr>
          <p:cNvPicPr>
            <a:picLocks noChangeAspect="1"/>
          </p:cNvPicPr>
          <p:nvPr/>
        </p:nvPicPr>
        <p:blipFill>
          <a:blip r:embed="rId6"/>
          <a:stretch>
            <a:fillRect/>
          </a:stretch>
        </p:blipFill>
        <p:spPr>
          <a:xfrm>
            <a:off x="6613126" y="3105490"/>
            <a:ext cx="4660900" cy="2794000"/>
          </a:xfrm>
          <a:prstGeom prst="rect">
            <a:avLst/>
          </a:prstGeom>
        </p:spPr>
      </p:pic>
      <p:pic>
        <p:nvPicPr>
          <p:cNvPr id="9" name="Picture 8">
            <a:extLst>
              <a:ext uri="{FF2B5EF4-FFF2-40B4-BE49-F238E27FC236}">
                <a16:creationId xmlns:a16="http://schemas.microsoft.com/office/drawing/2014/main" id="{4EBAB29F-D3B1-5249-8F08-97EBF32B4103}"/>
              </a:ext>
            </a:extLst>
          </p:cNvPr>
          <p:cNvPicPr>
            <a:picLocks noChangeAspect="1"/>
          </p:cNvPicPr>
          <p:nvPr/>
        </p:nvPicPr>
        <p:blipFill>
          <a:blip r:embed="rId7"/>
          <a:stretch>
            <a:fillRect/>
          </a:stretch>
        </p:blipFill>
        <p:spPr>
          <a:xfrm>
            <a:off x="10486626" y="5845771"/>
            <a:ext cx="787400" cy="279400"/>
          </a:xfrm>
          <a:prstGeom prst="rect">
            <a:avLst/>
          </a:prstGeom>
        </p:spPr>
      </p:pic>
    </p:spTree>
    <p:extLst>
      <p:ext uri="{BB962C8B-B14F-4D97-AF65-F5344CB8AC3E}">
        <p14:creationId xmlns:p14="http://schemas.microsoft.com/office/powerpoint/2010/main" val="3226077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1580-0FE3-5D43-8EDB-FF09D67C3173}"/>
              </a:ext>
            </a:extLst>
          </p:cNvPr>
          <p:cNvSpPr>
            <a:spLocks noGrp="1"/>
          </p:cNvSpPr>
          <p:nvPr>
            <p:ph type="title"/>
          </p:nvPr>
        </p:nvSpPr>
        <p:spPr/>
        <p:txBody>
          <a:bodyPr/>
          <a:lstStyle/>
          <a:p>
            <a:r>
              <a:rPr lang="en-US" dirty="0"/>
              <a:t>Create Role</a:t>
            </a:r>
            <a:br>
              <a:rPr lang="en-US" dirty="0"/>
            </a:br>
            <a:r>
              <a:rPr lang="en-US" dirty="0"/>
              <a:t>steps h-m</a:t>
            </a:r>
          </a:p>
        </p:txBody>
      </p:sp>
      <p:sp>
        <p:nvSpPr>
          <p:cNvPr id="3" name="Content Placeholder 2">
            <a:extLst>
              <a:ext uri="{FF2B5EF4-FFF2-40B4-BE49-F238E27FC236}">
                <a16:creationId xmlns:a16="http://schemas.microsoft.com/office/drawing/2014/main" id="{4889A866-7282-2343-A741-AC3B0B7508E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A00775C-67DD-4441-9367-0939D5558BA9}"/>
              </a:ext>
            </a:extLst>
          </p:cNvPr>
          <p:cNvPicPr>
            <a:picLocks noChangeAspect="1"/>
          </p:cNvPicPr>
          <p:nvPr/>
        </p:nvPicPr>
        <p:blipFill>
          <a:blip r:embed="rId2"/>
          <a:stretch>
            <a:fillRect/>
          </a:stretch>
        </p:blipFill>
        <p:spPr>
          <a:xfrm>
            <a:off x="5853635" y="1833544"/>
            <a:ext cx="3962400" cy="2451100"/>
          </a:xfrm>
          <a:prstGeom prst="rect">
            <a:avLst/>
          </a:prstGeom>
        </p:spPr>
      </p:pic>
      <p:pic>
        <p:nvPicPr>
          <p:cNvPr id="8" name="Picture 7">
            <a:extLst>
              <a:ext uri="{FF2B5EF4-FFF2-40B4-BE49-F238E27FC236}">
                <a16:creationId xmlns:a16="http://schemas.microsoft.com/office/drawing/2014/main" id="{3348D9C9-5DA1-044F-AA6F-3690A4F1DB11}"/>
              </a:ext>
            </a:extLst>
          </p:cNvPr>
          <p:cNvPicPr>
            <a:picLocks noChangeAspect="1"/>
          </p:cNvPicPr>
          <p:nvPr/>
        </p:nvPicPr>
        <p:blipFill rotWithShape="1">
          <a:blip r:embed="rId3"/>
          <a:srcRect t="16507"/>
          <a:stretch/>
        </p:blipFill>
        <p:spPr>
          <a:xfrm>
            <a:off x="6400173" y="3910340"/>
            <a:ext cx="3975100" cy="1473900"/>
          </a:xfrm>
          <a:prstGeom prst="rect">
            <a:avLst/>
          </a:prstGeom>
        </p:spPr>
      </p:pic>
      <p:pic>
        <p:nvPicPr>
          <p:cNvPr id="9" name="Picture 8">
            <a:extLst>
              <a:ext uri="{FF2B5EF4-FFF2-40B4-BE49-F238E27FC236}">
                <a16:creationId xmlns:a16="http://schemas.microsoft.com/office/drawing/2014/main" id="{A174CED0-9FB3-0043-ABC7-C76FBF525E71}"/>
              </a:ext>
            </a:extLst>
          </p:cNvPr>
          <p:cNvPicPr>
            <a:picLocks noChangeAspect="1"/>
          </p:cNvPicPr>
          <p:nvPr/>
        </p:nvPicPr>
        <p:blipFill rotWithShape="1">
          <a:blip r:embed="rId4"/>
          <a:srcRect r="49609"/>
          <a:stretch/>
        </p:blipFill>
        <p:spPr>
          <a:xfrm>
            <a:off x="200323" y="1066871"/>
            <a:ext cx="4223753" cy="2755900"/>
          </a:xfrm>
          <a:prstGeom prst="rect">
            <a:avLst/>
          </a:prstGeom>
        </p:spPr>
      </p:pic>
      <p:pic>
        <p:nvPicPr>
          <p:cNvPr id="10" name="Picture 9">
            <a:extLst>
              <a:ext uri="{FF2B5EF4-FFF2-40B4-BE49-F238E27FC236}">
                <a16:creationId xmlns:a16="http://schemas.microsoft.com/office/drawing/2014/main" id="{C5C7A173-C937-6D4B-B080-E22D28E7FEEA}"/>
              </a:ext>
            </a:extLst>
          </p:cNvPr>
          <p:cNvPicPr>
            <a:picLocks noChangeAspect="1"/>
          </p:cNvPicPr>
          <p:nvPr/>
        </p:nvPicPr>
        <p:blipFill rotWithShape="1">
          <a:blip r:embed="rId4"/>
          <a:srcRect l="84128"/>
          <a:stretch/>
        </p:blipFill>
        <p:spPr>
          <a:xfrm>
            <a:off x="4342989" y="1066871"/>
            <a:ext cx="1330380" cy="2755900"/>
          </a:xfrm>
          <a:prstGeom prst="rect">
            <a:avLst/>
          </a:prstGeom>
        </p:spPr>
      </p:pic>
      <p:sp>
        <p:nvSpPr>
          <p:cNvPr id="4" name="Oval 3">
            <a:extLst>
              <a:ext uri="{FF2B5EF4-FFF2-40B4-BE49-F238E27FC236}">
                <a16:creationId xmlns:a16="http://schemas.microsoft.com/office/drawing/2014/main" id="{5054A085-3D69-A840-91CA-2F3D8655188F}"/>
              </a:ext>
            </a:extLst>
          </p:cNvPr>
          <p:cNvSpPr/>
          <p:nvPr/>
        </p:nvSpPr>
        <p:spPr>
          <a:xfrm>
            <a:off x="200323" y="2911364"/>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5978A73-CF1C-3B44-881C-EFE3100AC94D}"/>
              </a:ext>
            </a:extLst>
          </p:cNvPr>
          <p:cNvSpPr/>
          <p:nvPr/>
        </p:nvSpPr>
        <p:spPr>
          <a:xfrm>
            <a:off x="4430735" y="3437374"/>
            <a:ext cx="1097706"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8693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69D-AB91-B442-B509-E9ED94274DDA}"/>
              </a:ext>
            </a:extLst>
          </p:cNvPr>
          <p:cNvSpPr>
            <a:spLocks noGrp="1"/>
          </p:cNvSpPr>
          <p:nvPr>
            <p:ph type="title"/>
          </p:nvPr>
        </p:nvSpPr>
        <p:spPr/>
        <p:txBody>
          <a:bodyPr/>
          <a:lstStyle/>
          <a:p>
            <a:r>
              <a:rPr lang="en-US" dirty="0"/>
              <a:t>Create Role</a:t>
            </a:r>
            <a:br>
              <a:rPr lang="en-US" dirty="0"/>
            </a:br>
            <a:r>
              <a:rPr lang="en-US" dirty="0"/>
              <a:t>steps n-q</a:t>
            </a:r>
          </a:p>
        </p:txBody>
      </p:sp>
      <p:sp>
        <p:nvSpPr>
          <p:cNvPr id="3" name="Content Placeholder 2">
            <a:extLst>
              <a:ext uri="{FF2B5EF4-FFF2-40B4-BE49-F238E27FC236}">
                <a16:creationId xmlns:a16="http://schemas.microsoft.com/office/drawing/2014/main" id="{C81CF6D0-3C99-D944-91E1-AF89E0D312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B909AF-0A80-9241-B59F-658202FE1935}"/>
              </a:ext>
            </a:extLst>
          </p:cNvPr>
          <p:cNvPicPr>
            <a:picLocks noChangeAspect="1"/>
          </p:cNvPicPr>
          <p:nvPr/>
        </p:nvPicPr>
        <p:blipFill>
          <a:blip r:embed="rId2"/>
          <a:stretch>
            <a:fillRect/>
          </a:stretch>
        </p:blipFill>
        <p:spPr>
          <a:xfrm>
            <a:off x="176449" y="647430"/>
            <a:ext cx="5194300" cy="3403600"/>
          </a:xfrm>
          <a:prstGeom prst="rect">
            <a:avLst/>
          </a:prstGeom>
        </p:spPr>
      </p:pic>
      <p:pic>
        <p:nvPicPr>
          <p:cNvPr id="5" name="Picture 4">
            <a:extLst>
              <a:ext uri="{FF2B5EF4-FFF2-40B4-BE49-F238E27FC236}">
                <a16:creationId xmlns:a16="http://schemas.microsoft.com/office/drawing/2014/main" id="{CC02C117-51F1-2E48-BA97-8ED0B1100B9B}"/>
              </a:ext>
            </a:extLst>
          </p:cNvPr>
          <p:cNvPicPr>
            <a:picLocks noChangeAspect="1"/>
          </p:cNvPicPr>
          <p:nvPr/>
        </p:nvPicPr>
        <p:blipFill>
          <a:blip r:embed="rId3"/>
          <a:stretch>
            <a:fillRect/>
          </a:stretch>
        </p:blipFill>
        <p:spPr>
          <a:xfrm>
            <a:off x="6463243" y="1970568"/>
            <a:ext cx="3251200" cy="4508500"/>
          </a:xfrm>
          <a:prstGeom prst="rect">
            <a:avLst/>
          </a:prstGeom>
        </p:spPr>
      </p:pic>
      <p:pic>
        <p:nvPicPr>
          <p:cNvPr id="7" name="Picture 6">
            <a:extLst>
              <a:ext uri="{FF2B5EF4-FFF2-40B4-BE49-F238E27FC236}">
                <a16:creationId xmlns:a16="http://schemas.microsoft.com/office/drawing/2014/main" id="{687EE0FC-607C-8D47-B171-42E416E80BDC}"/>
              </a:ext>
            </a:extLst>
          </p:cNvPr>
          <p:cNvPicPr>
            <a:picLocks noChangeAspect="1"/>
          </p:cNvPicPr>
          <p:nvPr/>
        </p:nvPicPr>
        <p:blipFill>
          <a:blip r:embed="rId4"/>
          <a:stretch>
            <a:fillRect/>
          </a:stretch>
        </p:blipFill>
        <p:spPr>
          <a:xfrm>
            <a:off x="2119549" y="4051030"/>
            <a:ext cx="3251200" cy="2467523"/>
          </a:xfrm>
          <a:prstGeom prst="rect">
            <a:avLst/>
          </a:prstGeom>
        </p:spPr>
      </p:pic>
      <p:pic>
        <p:nvPicPr>
          <p:cNvPr id="8" name="Picture 7">
            <a:extLst>
              <a:ext uri="{FF2B5EF4-FFF2-40B4-BE49-F238E27FC236}">
                <a16:creationId xmlns:a16="http://schemas.microsoft.com/office/drawing/2014/main" id="{FBC7596B-03D4-5D4B-9037-278A3A6C42D4}"/>
              </a:ext>
            </a:extLst>
          </p:cNvPr>
          <p:cNvPicPr>
            <a:picLocks noChangeAspect="1"/>
          </p:cNvPicPr>
          <p:nvPr/>
        </p:nvPicPr>
        <p:blipFill>
          <a:blip r:embed="rId5"/>
          <a:stretch>
            <a:fillRect/>
          </a:stretch>
        </p:blipFill>
        <p:spPr>
          <a:xfrm>
            <a:off x="4847021" y="3600920"/>
            <a:ext cx="1168400" cy="469900"/>
          </a:xfrm>
          <a:prstGeom prst="rect">
            <a:avLst/>
          </a:prstGeom>
        </p:spPr>
      </p:pic>
      <p:cxnSp>
        <p:nvCxnSpPr>
          <p:cNvPr id="9" name="Straight Arrow Connector 8">
            <a:extLst>
              <a:ext uri="{FF2B5EF4-FFF2-40B4-BE49-F238E27FC236}">
                <a16:creationId xmlns:a16="http://schemas.microsoft.com/office/drawing/2014/main" id="{166DBF08-215E-6C4A-835F-39D9DB1EFE9C}"/>
              </a:ext>
            </a:extLst>
          </p:cNvPr>
          <p:cNvCxnSpPr/>
          <p:nvPr/>
        </p:nvCxnSpPr>
        <p:spPr>
          <a:xfrm>
            <a:off x="3026979" y="3741683"/>
            <a:ext cx="294290" cy="1618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629354-F481-764D-BBDB-A1AD6AADEBD7}"/>
              </a:ext>
            </a:extLst>
          </p:cNvPr>
          <p:cNvCxnSpPr>
            <a:cxnSpLocks/>
          </p:cNvCxnSpPr>
          <p:nvPr/>
        </p:nvCxnSpPr>
        <p:spPr>
          <a:xfrm flipH="1" flipV="1">
            <a:off x="5097517" y="5623034"/>
            <a:ext cx="2044688" cy="6135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997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315-1F39-4948-B6FA-5EAA763B2D30}"/>
              </a:ext>
            </a:extLst>
          </p:cNvPr>
          <p:cNvSpPr>
            <a:spLocks noGrp="1"/>
          </p:cNvSpPr>
          <p:nvPr>
            <p:ph type="title"/>
          </p:nvPr>
        </p:nvSpPr>
        <p:spPr/>
        <p:txBody>
          <a:bodyPr/>
          <a:lstStyle/>
          <a:p>
            <a:r>
              <a:rPr lang="en-US" dirty="0"/>
              <a:t>Create Role</a:t>
            </a:r>
            <a:br>
              <a:rPr lang="en-US" dirty="0"/>
            </a:br>
            <a:r>
              <a:rPr lang="en-US" dirty="0"/>
              <a:t>step q</a:t>
            </a:r>
          </a:p>
        </p:txBody>
      </p:sp>
      <p:sp>
        <p:nvSpPr>
          <p:cNvPr id="3" name="Content Placeholder 2">
            <a:extLst>
              <a:ext uri="{FF2B5EF4-FFF2-40B4-BE49-F238E27FC236}">
                <a16:creationId xmlns:a16="http://schemas.microsoft.com/office/drawing/2014/main" id="{FA3A7D24-E972-8A4D-A90C-E2D454C248F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2AF0D03-B19A-7E48-AE2A-3EE678F72557}"/>
              </a:ext>
            </a:extLst>
          </p:cNvPr>
          <p:cNvPicPr>
            <a:picLocks noChangeAspect="1"/>
          </p:cNvPicPr>
          <p:nvPr/>
        </p:nvPicPr>
        <p:blipFill rotWithShape="1">
          <a:blip r:embed="rId2"/>
          <a:srcRect b="39800"/>
          <a:stretch/>
        </p:blipFill>
        <p:spPr>
          <a:xfrm>
            <a:off x="162083" y="427073"/>
            <a:ext cx="7658100" cy="2767643"/>
          </a:xfrm>
          <a:prstGeom prst="rect">
            <a:avLst/>
          </a:prstGeom>
        </p:spPr>
      </p:pic>
      <p:pic>
        <p:nvPicPr>
          <p:cNvPr id="5" name="Picture 4">
            <a:extLst>
              <a:ext uri="{FF2B5EF4-FFF2-40B4-BE49-F238E27FC236}">
                <a16:creationId xmlns:a16="http://schemas.microsoft.com/office/drawing/2014/main" id="{EE2B531C-D6DF-6A46-B734-E81A499302F3}"/>
              </a:ext>
            </a:extLst>
          </p:cNvPr>
          <p:cNvPicPr>
            <a:picLocks noChangeAspect="1"/>
          </p:cNvPicPr>
          <p:nvPr/>
        </p:nvPicPr>
        <p:blipFill>
          <a:blip r:embed="rId3"/>
          <a:stretch>
            <a:fillRect/>
          </a:stretch>
        </p:blipFill>
        <p:spPr>
          <a:xfrm>
            <a:off x="6253655" y="3575699"/>
            <a:ext cx="4202528" cy="3104770"/>
          </a:xfrm>
          <a:prstGeom prst="rect">
            <a:avLst/>
          </a:prstGeom>
        </p:spPr>
      </p:pic>
      <p:pic>
        <p:nvPicPr>
          <p:cNvPr id="6" name="Picture 5">
            <a:extLst>
              <a:ext uri="{FF2B5EF4-FFF2-40B4-BE49-F238E27FC236}">
                <a16:creationId xmlns:a16="http://schemas.microsoft.com/office/drawing/2014/main" id="{059B7424-1503-1F4D-BF85-B65632FE72FA}"/>
              </a:ext>
            </a:extLst>
          </p:cNvPr>
          <p:cNvPicPr>
            <a:picLocks noChangeAspect="1"/>
          </p:cNvPicPr>
          <p:nvPr/>
        </p:nvPicPr>
        <p:blipFill rotWithShape="1">
          <a:blip r:embed="rId2"/>
          <a:srcRect t="93006"/>
          <a:stretch/>
        </p:blipFill>
        <p:spPr>
          <a:xfrm>
            <a:off x="162083" y="3134760"/>
            <a:ext cx="7658100" cy="321523"/>
          </a:xfrm>
          <a:prstGeom prst="rect">
            <a:avLst/>
          </a:prstGeom>
        </p:spPr>
      </p:pic>
      <p:sp>
        <p:nvSpPr>
          <p:cNvPr id="7" name="Oval 6">
            <a:extLst>
              <a:ext uri="{FF2B5EF4-FFF2-40B4-BE49-F238E27FC236}">
                <a16:creationId xmlns:a16="http://schemas.microsoft.com/office/drawing/2014/main" id="{9DDC4780-33A3-5346-A09B-CC359C55752E}"/>
              </a:ext>
            </a:extLst>
          </p:cNvPr>
          <p:cNvSpPr/>
          <p:nvPr/>
        </p:nvSpPr>
        <p:spPr>
          <a:xfrm>
            <a:off x="6958961" y="3089511"/>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728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FAC1-5E15-BB46-B33E-59F825243608}"/>
              </a:ext>
            </a:extLst>
          </p:cNvPr>
          <p:cNvSpPr>
            <a:spLocks noGrp="1"/>
          </p:cNvSpPr>
          <p:nvPr>
            <p:ph type="title"/>
          </p:nvPr>
        </p:nvSpPr>
        <p:spPr/>
        <p:txBody>
          <a:bodyPr>
            <a:normAutofit/>
          </a:bodyPr>
          <a:lstStyle/>
          <a:p>
            <a:r>
              <a:rPr lang="en-US" dirty="0"/>
              <a:t>Create a Lambda function for</a:t>
            </a:r>
            <a:br>
              <a:rPr lang="en-US" dirty="0"/>
            </a:br>
            <a:r>
              <a:rPr lang="en-US" dirty="0"/>
              <a:t>Handling Requests</a:t>
            </a:r>
          </a:p>
        </p:txBody>
      </p:sp>
      <p:sp>
        <p:nvSpPr>
          <p:cNvPr id="3" name="Content Placeholder 2">
            <a:extLst>
              <a:ext uri="{FF2B5EF4-FFF2-40B4-BE49-F238E27FC236}">
                <a16:creationId xmlns:a16="http://schemas.microsoft.com/office/drawing/2014/main" id="{5D9EE307-22B5-8B44-9E76-2709FD4D6482}"/>
              </a:ext>
            </a:extLst>
          </p:cNvPr>
          <p:cNvSpPr>
            <a:spLocks noGrp="1"/>
          </p:cNvSpPr>
          <p:nvPr>
            <p:ph idx="1"/>
          </p:nvPr>
        </p:nvSpPr>
        <p:spPr/>
        <p:txBody>
          <a:bodyPr/>
          <a:lstStyle/>
          <a:p>
            <a:r>
              <a:rPr lang="en-US" dirty="0"/>
              <a:t>AWS Lambda will run your code in response to events such as an HTTP request. In this step you'll build the core function that will process API requests from the web application to dispatch a unicorn.</a:t>
            </a:r>
          </a:p>
        </p:txBody>
      </p:sp>
    </p:spTree>
    <p:extLst>
      <p:ext uri="{BB962C8B-B14F-4D97-AF65-F5344CB8AC3E}">
        <p14:creationId xmlns:p14="http://schemas.microsoft.com/office/powerpoint/2010/main" val="524129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96B1-D2EE-6141-B6A8-2811315A098E}"/>
              </a:ext>
            </a:extLst>
          </p:cNvPr>
          <p:cNvSpPr>
            <a:spLocks noGrp="1"/>
          </p:cNvSpPr>
          <p:nvPr>
            <p:ph type="title"/>
          </p:nvPr>
        </p:nvSpPr>
        <p:spPr/>
        <p:txBody>
          <a:bodyPr/>
          <a:lstStyle/>
          <a:p>
            <a:r>
              <a:rPr lang="en-US" dirty="0"/>
              <a:t>Create Lambda function</a:t>
            </a:r>
          </a:p>
        </p:txBody>
      </p:sp>
      <p:sp>
        <p:nvSpPr>
          <p:cNvPr id="3" name="Content Placeholder 2">
            <a:extLst>
              <a:ext uri="{FF2B5EF4-FFF2-40B4-BE49-F238E27FC236}">
                <a16:creationId xmlns:a16="http://schemas.microsoft.com/office/drawing/2014/main" id="{E0CE019C-E444-CA42-AF39-90E75BC15D2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AE76C5-1076-F04D-9CFF-7F77565AA349}"/>
              </a:ext>
            </a:extLst>
          </p:cNvPr>
          <p:cNvPicPr>
            <a:picLocks noChangeAspect="1"/>
          </p:cNvPicPr>
          <p:nvPr/>
        </p:nvPicPr>
        <p:blipFill>
          <a:blip r:embed="rId2"/>
          <a:stretch>
            <a:fillRect/>
          </a:stretch>
        </p:blipFill>
        <p:spPr>
          <a:xfrm>
            <a:off x="14064" y="0"/>
            <a:ext cx="1854200" cy="2425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DBBA489-D878-A045-8B6C-72C996BA307B}"/>
              </a:ext>
            </a:extLst>
          </p:cNvPr>
          <p:cNvPicPr>
            <a:picLocks noChangeAspect="1"/>
          </p:cNvPicPr>
          <p:nvPr/>
        </p:nvPicPr>
        <p:blipFill>
          <a:blip r:embed="rId3"/>
          <a:stretch>
            <a:fillRect/>
          </a:stretch>
        </p:blipFill>
        <p:spPr>
          <a:xfrm>
            <a:off x="2138599" y="2052116"/>
            <a:ext cx="1270000" cy="355600"/>
          </a:xfrm>
          <a:prstGeom prst="rect">
            <a:avLst/>
          </a:prstGeom>
        </p:spPr>
      </p:pic>
      <p:pic>
        <p:nvPicPr>
          <p:cNvPr id="6" name="Picture 5">
            <a:extLst>
              <a:ext uri="{FF2B5EF4-FFF2-40B4-BE49-F238E27FC236}">
                <a16:creationId xmlns:a16="http://schemas.microsoft.com/office/drawing/2014/main" id="{F0C20177-766B-6C4C-8DF8-512B44483C6B}"/>
              </a:ext>
            </a:extLst>
          </p:cNvPr>
          <p:cNvPicPr>
            <a:picLocks noChangeAspect="1"/>
          </p:cNvPicPr>
          <p:nvPr/>
        </p:nvPicPr>
        <p:blipFill>
          <a:blip r:embed="rId4"/>
          <a:stretch>
            <a:fillRect/>
          </a:stretch>
        </p:blipFill>
        <p:spPr>
          <a:xfrm>
            <a:off x="3514265" y="2052116"/>
            <a:ext cx="2311400" cy="3886200"/>
          </a:xfrm>
          <a:prstGeom prst="rect">
            <a:avLst/>
          </a:prstGeom>
        </p:spPr>
      </p:pic>
      <p:pic>
        <p:nvPicPr>
          <p:cNvPr id="7" name="Picture 6">
            <a:extLst>
              <a:ext uri="{FF2B5EF4-FFF2-40B4-BE49-F238E27FC236}">
                <a16:creationId xmlns:a16="http://schemas.microsoft.com/office/drawing/2014/main" id="{1DC27297-CA45-1244-9CB6-2BCF55518E45}"/>
              </a:ext>
            </a:extLst>
          </p:cNvPr>
          <p:cNvPicPr>
            <a:picLocks noChangeAspect="1"/>
          </p:cNvPicPr>
          <p:nvPr/>
        </p:nvPicPr>
        <p:blipFill>
          <a:blip r:embed="rId5"/>
          <a:stretch>
            <a:fillRect/>
          </a:stretch>
        </p:blipFill>
        <p:spPr>
          <a:xfrm>
            <a:off x="6096000" y="2407716"/>
            <a:ext cx="2540000" cy="2120900"/>
          </a:xfrm>
          <a:prstGeom prst="rect">
            <a:avLst/>
          </a:prstGeom>
        </p:spPr>
      </p:pic>
      <p:pic>
        <p:nvPicPr>
          <p:cNvPr id="8" name="Picture 7">
            <a:extLst>
              <a:ext uri="{FF2B5EF4-FFF2-40B4-BE49-F238E27FC236}">
                <a16:creationId xmlns:a16="http://schemas.microsoft.com/office/drawing/2014/main" id="{73067216-6279-274B-AF07-FADD23963083}"/>
              </a:ext>
            </a:extLst>
          </p:cNvPr>
          <p:cNvPicPr>
            <a:picLocks noChangeAspect="1"/>
          </p:cNvPicPr>
          <p:nvPr/>
        </p:nvPicPr>
        <p:blipFill>
          <a:blip r:embed="rId6"/>
          <a:stretch>
            <a:fillRect/>
          </a:stretch>
        </p:blipFill>
        <p:spPr>
          <a:xfrm>
            <a:off x="8465307" y="4350816"/>
            <a:ext cx="1308100" cy="355600"/>
          </a:xfrm>
          <a:prstGeom prst="rect">
            <a:avLst/>
          </a:prstGeom>
        </p:spPr>
      </p:pic>
    </p:spTree>
    <p:extLst>
      <p:ext uri="{BB962C8B-B14F-4D97-AF65-F5344CB8AC3E}">
        <p14:creationId xmlns:p14="http://schemas.microsoft.com/office/powerpoint/2010/main" val="412849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2E34-1EDF-764F-9333-EB2896CBF68B}"/>
              </a:ext>
            </a:extLst>
          </p:cNvPr>
          <p:cNvSpPr>
            <a:spLocks noGrp="1"/>
          </p:cNvSpPr>
          <p:nvPr>
            <p:ph type="title"/>
          </p:nvPr>
        </p:nvSpPr>
        <p:spPr/>
        <p:txBody>
          <a:bodyPr/>
          <a:lstStyle/>
          <a:p>
            <a:r>
              <a:rPr lang="en-US" dirty="0"/>
              <a:t>Let’s look at this code</a:t>
            </a:r>
          </a:p>
        </p:txBody>
      </p:sp>
      <p:sp>
        <p:nvSpPr>
          <p:cNvPr id="3" name="Content Placeholder 2">
            <a:extLst>
              <a:ext uri="{FF2B5EF4-FFF2-40B4-BE49-F238E27FC236}">
                <a16:creationId xmlns:a16="http://schemas.microsoft.com/office/drawing/2014/main" id="{3DD35A07-4063-364F-8CF7-DFA46563AC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249CFBB-DD5F-E146-8F7C-FE7EDB6A581E}"/>
              </a:ext>
            </a:extLst>
          </p:cNvPr>
          <p:cNvPicPr>
            <a:picLocks noChangeAspect="1"/>
          </p:cNvPicPr>
          <p:nvPr/>
        </p:nvPicPr>
        <p:blipFill>
          <a:blip r:embed="rId2"/>
          <a:stretch>
            <a:fillRect/>
          </a:stretch>
        </p:blipFill>
        <p:spPr>
          <a:xfrm>
            <a:off x="1621861" y="2052116"/>
            <a:ext cx="5867400" cy="2692400"/>
          </a:xfrm>
          <a:prstGeom prst="rect">
            <a:avLst/>
          </a:prstGeom>
        </p:spPr>
      </p:pic>
      <p:pic>
        <p:nvPicPr>
          <p:cNvPr id="5" name="Picture 4">
            <a:extLst>
              <a:ext uri="{FF2B5EF4-FFF2-40B4-BE49-F238E27FC236}">
                <a16:creationId xmlns:a16="http://schemas.microsoft.com/office/drawing/2014/main" id="{872DCC5B-BEEC-2145-9F60-B1BBA15C2463}"/>
              </a:ext>
            </a:extLst>
          </p:cNvPr>
          <p:cNvPicPr>
            <a:picLocks noChangeAspect="1"/>
          </p:cNvPicPr>
          <p:nvPr/>
        </p:nvPicPr>
        <p:blipFill>
          <a:blip r:embed="rId3"/>
          <a:stretch>
            <a:fillRect/>
          </a:stretch>
        </p:blipFill>
        <p:spPr>
          <a:xfrm>
            <a:off x="7758349" y="3429000"/>
            <a:ext cx="1765300" cy="1625600"/>
          </a:xfrm>
          <a:prstGeom prst="rect">
            <a:avLst/>
          </a:prstGeom>
        </p:spPr>
      </p:pic>
    </p:spTree>
    <p:extLst>
      <p:ext uri="{BB962C8B-B14F-4D97-AF65-F5344CB8AC3E}">
        <p14:creationId xmlns:p14="http://schemas.microsoft.com/office/powerpoint/2010/main" val="2666077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11CC-4AA2-2341-9811-68E925297322}"/>
              </a:ext>
            </a:extLst>
          </p:cNvPr>
          <p:cNvSpPr>
            <a:spLocks noGrp="1"/>
          </p:cNvSpPr>
          <p:nvPr>
            <p:ph type="title"/>
          </p:nvPr>
        </p:nvSpPr>
        <p:spPr/>
        <p:txBody>
          <a:bodyPr/>
          <a:lstStyle/>
          <a:p>
            <a:r>
              <a:rPr lang="en-US" dirty="0"/>
              <a:t>Validate Your Implementation</a:t>
            </a:r>
          </a:p>
        </p:txBody>
      </p:sp>
      <p:sp>
        <p:nvSpPr>
          <p:cNvPr id="3" name="Content Placeholder 2">
            <a:extLst>
              <a:ext uri="{FF2B5EF4-FFF2-40B4-BE49-F238E27FC236}">
                <a16:creationId xmlns:a16="http://schemas.microsoft.com/office/drawing/2014/main" id="{E7BABC52-9E7D-F643-8149-5AD58A4E3FA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54B39D-5C46-F143-BB62-5CA694769F6E}"/>
              </a:ext>
            </a:extLst>
          </p:cNvPr>
          <p:cNvPicPr>
            <a:picLocks noChangeAspect="1"/>
          </p:cNvPicPr>
          <p:nvPr/>
        </p:nvPicPr>
        <p:blipFill>
          <a:blip r:embed="rId2"/>
          <a:stretch>
            <a:fillRect/>
          </a:stretch>
        </p:blipFill>
        <p:spPr>
          <a:xfrm>
            <a:off x="353747" y="2052116"/>
            <a:ext cx="4457700" cy="1079500"/>
          </a:xfrm>
          <a:prstGeom prst="rect">
            <a:avLst/>
          </a:prstGeom>
        </p:spPr>
      </p:pic>
      <p:pic>
        <p:nvPicPr>
          <p:cNvPr id="5" name="Picture 4">
            <a:extLst>
              <a:ext uri="{FF2B5EF4-FFF2-40B4-BE49-F238E27FC236}">
                <a16:creationId xmlns:a16="http://schemas.microsoft.com/office/drawing/2014/main" id="{3D2B686D-5E5F-AD40-920F-F5B20F96BF31}"/>
              </a:ext>
            </a:extLst>
          </p:cNvPr>
          <p:cNvPicPr>
            <a:picLocks noChangeAspect="1"/>
          </p:cNvPicPr>
          <p:nvPr/>
        </p:nvPicPr>
        <p:blipFill>
          <a:blip r:embed="rId3"/>
          <a:stretch>
            <a:fillRect/>
          </a:stretch>
        </p:blipFill>
        <p:spPr>
          <a:xfrm>
            <a:off x="4811447" y="1993630"/>
            <a:ext cx="4165600" cy="4114800"/>
          </a:xfrm>
          <a:prstGeom prst="rect">
            <a:avLst/>
          </a:prstGeom>
        </p:spPr>
      </p:pic>
      <p:pic>
        <p:nvPicPr>
          <p:cNvPr id="6" name="Picture 5">
            <a:extLst>
              <a:ext uri="{FF2B5EF4-FFF2-40B4-BE49-F238E27FC236}">
                <a16:creationId xmlns:a16="http://schemas.microsoft.com/office/drawing/2014/main" id="{C96488CE-56DD-C648-8944-E73219160F36}"/>
              </a:ext>
            </a:extLst>
          </p:cNvPr>
          <p:cNvPicPr>
            <a:picLocks noChangeAspect="1"/>
          </p:cNvPicPr>
          <p:nvPr/>
        </p:nvPicPr>
        <p:blipFill>
          <a:blip r:embed="rId4"/>
          <a:stretch>
            <a:fillRect/>
          </a:stretch>
        </p:blipFill>
        <p:spPr>
          <a:xfrm>
            <a:off x="9084546" y="2953816"/>
            <a:ext cx="1422400" cy="355600"/>
          </a:xfrm>
          <a:prstGeom prst="rect">
            <a:avLst/>
          </a:prstGeom>
        </p:spPr>
      </p:pic>
    </p:spTree>
    <p:extLst>
      <p:ext uri="{BB962C8B-B14F-4D97-AF65-F5344CB8AC3E}">
        <p14:creationId xmlns:p14="http://schemas.microsoft.com/office/powerpoint/2010/main" val="285220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A0CF-B4B1-9647-83DD-14B1601C3976}"/>
              </a:ext>
            </a:extLst>
          </p:cNvPr>
          <p:cNvSpPr>
            <a:spLocks noGrp="1"/>
          </p:cNvSpPr>
          <p:nvPr>
            <p:ph type="title"/>
          </p:nvPr>
        </p:nvSpPr>
        <p:spPr/>
        <p:txBody>
          <a:bodyPr/>
          <a:lstStyle/>
          <a:p>
            <a:r>
              <a:rPr lang="en-US" dirty="0"/>
              <a:t>Look at the Lambda function</a:t>
            </a:r>
          </a:p>
        </p:txBody>
      </p:sp>
      <p:sp>
        <p:nvSpPr>
          <p:cNvPr id="3" name="Content Placeholder 2">
            <a:extLst>
              <a:ext uri="{FF2B5EF4-FFF2-40B4-BE49-F238E27FC236}">
                <a16:creationId xmlns:a16="http://schemas.microsoft.com/office/drawing/2014/main" id="{2B309B2E-6D91-2C43-A28A-8591BDF9827E}"/>
              </a:ext>
            </a:extLst>
          </p:cNvPr>
          <p:cNvSpPr>
            <a:spLocks noGrp="1"/>
          </p:cNvSpPr>
          <p:nvPr>
            <p:ph idx="1"/>
          </p:nvPr>
        </p:nvSpPr>
        <p:spPr/>
        <p:txBody>
          <a:bodyPr/>
          <a:lstStyle/>
          <a:p>
            <a:r>
              <a:rPr lang="en-US" dirty="0" err="1"/>
              <a:t>Exports.handler</a:t>
            </a:r>
            <a:endParaRPr lang="en-US" dirty="0"/>
          </a:p>
          <a:p>
            <a:pPr lvl="1"/>
            <a:r>
              <a:rPr lang="en-US" dirty="0"/>
              <a:t>Get the </a:t>
            </a:r>
            <a:r>
              <a:rPr lang="en-US" dirty="0" err="1"/>
              <a:t>PickupLocation</a:t>
            </a:r>
            <a:r>
              <a:rPr lang="en-US" dirty="0"/>
              <a:t> from the body</a:t>
            </a:r>
          </a:p>
          <a:p>
            <a:pPr lvl="1"/>
            <a:r>
              <a:rPr lang="en-US" dirty="0" err="1"/>
              <a:t>findUnicorn</a:t>
            </a:r>
            <a:r>
              <a:rPr lang="en-US" dirty="0"/>
              <a:t> (gets a random unicorn)</a:t>
            </a:r>
          </a:p>
          <a:p>
            <a:pPr lvl="1"/>
            <a:r>
              <a:rPr lang="en-US" dirty="0" err="1"/>
              <a:t>recordRide</a:t>
            </a:r>
            <a:endParaRPr lang="en-US" dirty="0"/>
          </a:p>
          <a:p>
            <a:pPr lvl="1"/>
            <a:r>
              <a:rPr lang="en-US" dirty="0"/>
              <a:t>Returns unicorn, ETA, and username</a:t>
            </a:r>
          </a:p>
        </p:txBody>
      </p:sp>
    </p:spTree>
    <p:extLst>
      <p:ext uri="{BB962C8B-B14F-4D97-AF65-F5344CB8AC3E}">
        <p14:creationId xmlns:p14="http://schemas.microsoft.com/office/powerpoint/2010/main" val="429316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esri-map.js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lstStyle/>
          <a:p>
            <a:r>
              <a:rPr lang="en-US" dirty="0"/>
              <a:t>Line 25	View object has the map location</a:t>
            </a:r>
          </a:p>
          <a:p>
            <a:r>
              <a:rPr lang="en-US" dirty="0"/>
              <a:t>Line 75	the click function to mark the map</a:t>
            </a:r>
          </a:p>
          <a:p>
            <a:r>
              <a:rPr lang="en-US" dirty="0"/>
              <a:t>Line 86	animation code for the unicorn</a:t>
            </a:r>
          </a:p>
        </p:txBody>
      </p:sp>
    </p:spTree>
    <p:extLst>
      <p:ext uri="{BB962C8B-B14F-4D97-AF65-F5344CB8AC3E}">
        <p14:creationId xmlns:p14="http://schemas.microsoft.com/office/powerpoint/2010/main" val="175231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Alice and Charles have 5 tasks they need to do</a:t>
            </a:r>
          </a:p>
          <a:p>
            <a:r>
              <a:rPr lang="en-US" sz="1800" dirty="0"/>
              <a:t>Betty and Dan have a single job</a:t>
            </a:r>
          </a:p>
          <a:p>
            <a:r>
              <a:rPr lang="en-US" sz="1800" dirty="0"/>
              <a:t>Zeke and Freddie are kind of similar</a:t>
            </a:r>
          </a:p>
          <a:p>
            <a:r>
              <a:rPr lang="en-US" sz="1800" dirty="0"/>
              <a:t>As are Freddie and Gomez</a:t>
            </a:r>
          </a:p>
          <a:p>
            <a:r>
              <a:rPr lang="en-US" sz="1800" dirty="0"/>
              <a:t>18 different entries</a:t>
            </a:r>
          </a:p>
          <a:p>
            <a:r>
              <a:rPr lang="en-US" sz="1800" dirty="0"/>
              <a:t>5 different job roles</a:t>
            </a:r>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4148885599"/>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can each person do?</a:t>
            </a:r>
          </a:p>
          <a:p>
            <a:r>
              <a:rPr lang="en-US" dirty="0"/>
              <a:t>7 people 5 tasks</a:t>
            </a:r>
          </a:p>
        </p:txBody>
      </p:sp>
    </p:spTree>
    <p:extLst>
      <p:ext uri="{BB962C8B-B14F-4D97-AF65-F5344CB8AC3E}">
        <p14:creationId xmlns:p14="http://schemas.microsoft.com/office/powerpoint/2010/main" val="273149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ride.js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a:bodyPr>
          <a:lstStyle/>
          <a:p>
            <a:r>
              <a:rPr lang="en-US" dirty="0"/>
              <a:t>Line 8	No token to the the </a:t>
            </a:r>
            <a:r>
              <a:rPr lang="en-US" dirty="0" err="1"/>
              <a:t>signin</a:t>
            </a:r>
            <a:r>
              <a:rPr lang="en-US" dirty="0"/>
              <a:t> page</a:t>
            </a:r>
          </a:p>
          <a:p>
            <a:r>
              <a:rPr lang="en-US" dirty="0"/>
              <a:t>Line 18	</a:t>
            </a:r>
            <a:r>
              <a:rPr lang="en-US" dirty="0" err="1"/>
              <a:t>RequestUnicorn</a:t>
            </a:r>
            <a:r>
              <a:rPr lang="en-US" dirty="0"/>
              <a:t> POST</a:t>
            </a:r>
          </a:p>
          <a:p>
            <a:pPr lvl="1"/>
            <a:r>
              <a:rPr lang="en-US" dirty="0" err="1"/>
              <a:t>PickupLocation</a:t>
            </a:r>
            <a:r>
              <a:rPr lang="en-US" dirty="0"/>
              <a:t> is passed to the lambda function</a:t>
            </a:r>
          </a:p>
          <a:p>
            <a:pPr lvl="1"/>
            <a:r>
              <a:rPr lang="en-US" dirty="0"/>
              <a:t>Line 32	on success call </a:t>
            </a:r>
            <a:r>
              <a:rPr lang="en-US" dirty="0" err="1"/>
              <a:t>completeRequest</a:t>
            </a:r>
            <a:endParaRPr lang="en-US" dirty="0"/>
          </a:p>
          <a:p>
            <a:r>
              <a:rPr lang="en-US" dirty="0"/>
              <a:t>Line 41	</a:t>
            </a:r>
            <a:r>
              <a:rPr lang="en-US" dirty="0" err="1"/>
              <a:t>completeRequest</a:t>
            </a:r>
            <a:endParaRPr lang="en-US" dirty="0"/>
          </a:p>
          <a:p>
            <a:pPr lvl="1"/>
            <a:r>
              <a:rPr lang="en-US" dirty="0"/>
              <a:t>Line 48	Animate the arrival of the unicorn</a:t>
            </a:r>
          </a:p>
          <a:p>
            <a:r>
              <a:rPr lang="en-US" dirty="0"/>
              <a:t>Line 58	</a:t>
            </a:r>
            <a:r>
              <a:rPr lang="en-US" dirty="0" err="1"/>
              <a:t>onDocReady</a:t>
            </a:r>
            <a:r>
              <a:rPr lang="en-US" dirty="0"/>
              <a:t> set the handler for the request button</a:t>
            </a:r>
          </a:p>
          <a:p>
            <a:pPr lvl="1"/>
            <a:endParaRPr lang="en-US" dirty="0"/>
          </a:p>
        </p:txBody>
      </p:sp>
    </p:spTree>
    <p:extLst>
      <p:ext uri="{BB962C8B-B14F-4D97-AF65-F5344CB8AC3E}">
        <p14:creationId xmlns:p14="http://schemas.microsoft.com/office/powerpoint/2010/main" val="2042533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signin.html</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a:bodyPr>
          <a:lstStyle/>
          <a:p>
            <a:r>
              <a:rPr lang="en-US" dirty="0"/>
              <a:t>Line 44	form id=“</a:t>
            </a:r>
            <a:r>
              <a:rPr lang="en-US" dirty="0" err="1"/>
              <a:t>signinForm</a:t>
            </a:r>
            <a:r>
              <a:rPr lang="en-US" dirty="0"/>
              <a:t>”</a:t>
            </a:r>
          </a:p>
        </p:txBody>
      </p:sp>
    </p:spTree>
    <p:extLst>
      <p:ext uri="{BB962C8B-B14F-4D97-AF65-F5344CB8AC3E}">
        <p14:creationId xmlns:p14="http://schemas.microsoft.com/office/powerpoint/2010/main" val="2926209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1FDF-A9EF-1749-B77D-A0E0DB236D62}"/>
              </a:ext>
            </a:extLst>
          </p:cNvPr>
          <p:cNvSpPr>
            <a:spLocks noGrp="1"/>
          </p:cNvSpPr>
          <p:nvPr>
            <p:ph type="title"/>
          </p:nvPr>
        </p:nvSpPr>
        <p:spPr/>
        <p:txBody>
          <a:bodyPr/>
          <a:lstStyle/>
          <a:p>
            <a:r>
              <a:rPr lang="en-US" dirty="0"/>
              <a:t>Look a Client-Side</a:t>
            </a:r>
            <a:br>
              <a:rPr lang="en-US" dirty="0"/>
            </a:br>
            <a:r>
              <a:rPr lang="en-US" dirty="0" err="1"/>
              <a:t>cognito-auth.js</a:t>
            </a:r>
            <a:endParaRPr lang="en-US" dirty="0"/>
          </a:p>
        </p:txBody>
      </p:sp>
      <p:sp>
        <p:nvSpPr>
          <p:cNvPr id="3" name="Content Placeholder 2">
            <a:extLst>
              <a:ext uri="{FF2B5EF4-FFF2-40B4-BE49-F238E27FC236}">
                <a16:creationId xmlns:a16="http://schemas.microsoft.com/office/drawing/2014/main" id="{5CC2A6F2-BA14-CC4B-904E-2603A71E239F}"/>
              </a:ext>
            </a:extLst>
          </p:cNvPr>
          <p:cNvSpPr>
            <a:spLocks noGrp="1"/>
          </p:cNvSpPr>
          <p:nvPr>
            <p:ph idx="1"/>
          </p:nvPr>
        </p:nvSpPr>
        <p:spPr/>
        <p:txBody>
          <a:bodyPr>
            <a:normAutofit lnSpcReduction="10000"/>
          </a:bodyPr>
          <a:lstStyle/>
          <a:p>
            <a:r>
              <a:rPr lang="en-US" dirty="0"/>
              <a:t>Line 117	</a:t>
            </a:r>
            <a:r>
              <a:rPr lang="en-US" dirty="0" err="1"/>
              <a:t>handleSignin</a:t>
            </a:r>
            <a:endParaRPr lang="en-US" dirty="0"/>
          </a:p>
          <a:p>
            <a:pPr lvl="1"/>
            <a:r>
              <a:rPr lang="en-US" dirty="0"/>
              <a:t>Redirects to the ride page</a:t>
            </a:r>
          </a:p>
          <a:p>
            <a:r>
              <a:rPr lang="en-US" dirty="0"/>
              <a:t>Line 157	handle verification</a:t>
            </a:r>
          </a:p>
          <a:p>
            <a:pPr lvl="1"/>
            <a:r>
              <a:rPr lang="en-US" dirty="0"/>
              <a:t>Redirects to </a:t>
            </a:r>
            <a:r>
              <a:rPr lang="en-US" dirty="0" err="1"/>
              <a:t>signin</a:t>
            </a:r>
            <a:r>
              <a:rPr lang="en-US" dirty="0"/>
              <a:t> page</a:t>
            </a:r>
          </a:p>
          <a:p>
            <a:r>
              <a:rPr lang="en-US" dirty="0"/>
              <a:t>Line 132	handle registration	</a:t>
            </a:r>
          </a:p>
          <a:p>
            <a:pPr lvl="1"/>
            <a:r>
              <a:rPr lang="en-US" dirty="0"/>
              <a:t>Redirects to verify page</a:t>
            </a:r>
          </a:p>
          <a:p>
            <a:r>
              <a:rPr lang="en-US" dirty="0"/>
              <a:t>Line 112	event handler for </a:t>
            </a:r>
            <a:r>
              <a:rPr lang="en-US" dirty="0" err="1"/>
              <a:t>signin</a:t>
            </a:r>
            <a:r>
              <a:rPr lang="en-US" dirty="0"/>
              <a:t> button</a:t>
            </a:r>
          </a:p>
          <a:p>
            <a:r>
              <a:rPr lang="en-US" dirty="0"/>
              <a:t>Line 73	</a:t>
            </a:r>
            <a:r>
              <a:rPr lang="en-US" dirty="0" err="1"/>
              <a:t>signin</a:t>
            </a:r>
            <a:r>
              <a:rPr lang="en-US" dirty="0"/>
              <a:t> request to server</a:t>
            </a:r>
          </a:p>
        </p:txBody>
      </p:sp>
    </p:spTree>
    <p:extLst>
      <p:ext uri="{BB962C8B-B14F-4D97-AF65-F5344CB8AC3E}">
        <p14:creationId xmlns:p14="http://schemas.microsoft.com/office/powerpoint/2010/main" val="2093265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AAF3-E11F-4142-81E3-D78ABE7D305C}"/>
              </a:ext>
            </a:extLst>
          </p:cNvPr>
          <p:cNvSpPr>
            <a:spLocks noGrp="1"/>
          </p:cNvSpPr>
          <p:nvPr>
            <p:ph type="title"/>
          </p:nvPr>
        </p:nvSpPr>
        <p:spPr/>
        <p:txBody>
          <a:bodyPr/>
          <a:lstStyle/>
          <a:p>
            <a:r>
              <a:rPr lang="en-US" dirty="0"/>
              <a:t>Look a Client-Side</a:t>
            </a:r>
            <a:br>
              <a:rPr lang="en-US" dirty="0"/>
            </a:br>
            <a:r>
              <a:rPr lang="en-US" dirty="0" err="1"/>
              <a:t>Config.js</a:t>
            </a:r>
            <a:endParaRPr lang="en-US" dirty="0"/>
          </a:p>
        </p:txBody>
      </p:sp>
      <p:sp>
        <p:nvSpPr>
          <p:cNvPr id="3" name="Content Placeholder 2">
            <a:extLst>
              <a:ext uri="{FF2B5EF4-FFF2-40B4-BE49-F238E27FC236}">
                <a16:creationId xmlns:a16="http://schemas.microsoft.com/office/drawing/2014/main" id="{082EB8F6-C88F-B847-B20B-D1D6388B274F}"/>
              </a:ext>
            </a:extLst>
          </p:cNvPr>
          <p:cNvSpPr>
            <a:spLocks noGrp="1"/>
          </p:cNvSpPr>
          <p:nvPr>
            <p:ph idx="1"/>
          </p:nvPr>
        </p:nvSpPr>
        <p:spPr>
          <a:xfrm>
            <a:off x="1977081" y="2052116"/>
            <a:ext cx="9465276" cy="3997828"/>
          </a:xfrm>
        </p:spPr>
        <p:txBody>
          <a:bodyPr>
            <a:normAutofit fontScale="92500"/>
          </a:bodyPr>
          <a:lstStyle/>
          <a:p>
            <a:r>
              <a:rPr lang="en-US" dirty="0" err="1"/>
              <a:t>window._config</a:t>
            </a:r>
            <a:r>
              <a:rPr lang="en-US" dirty="0"/>
              <a:t> = {</a:t>
            </a:r>
            <a:br>
              <a:rPr lang="en-US" dirty="0"/>
            </a:br>
            <a:r>
              <a:rPr lang="en-US" dirty="0"/>
              <a:t>    </a:t>
            </a:r>
            <a:r>
              <a:rPr lang="en-US" dirty="0" err="1"/>
              <a:t>cognito</a:t>
            </a:r>
            <a:r>
              <a:rPr lang="en-US" dirty="0"/>
              <a:t>: {</a:t>
            </a:r>
            <a:br>
              <a:rPr lang="en-US" dirty="0"/>
            </a:br>
            <a:r>
              <a:rPr lang="en-US" dirty="0"/>
              <a:t>        </a:t>
            </a:r>
            <a:r>
              <a:rPr lang="en-US" dirty="0" err="1"/>
              <a:t>userPoolId</a:t>
            </a:r>
            <a:r>
              <a:rPr lang="en-US" dirty="0"/>
              <a:t>: 'us-east-2_jZ530rqFB', </a:t>
            </a:r>
            <a:br>
              <a:rPr lang="en-US" i="1" dirty="0"/>
            </a:br>
            <a:r>
              <a:rPr lang="en-US" i="1" dirty="0"/>
              <a:t>        </a:t>
            </a:r>
            <a:r>
              <a:rPr lang="en-US" dirty="0" err="1"/>
              <a:t>userPoolClientId</a:t>
            </a:r>
            <a:r>
              <a:rPr lang="en-US" dirty="0"/>
              <a:t>: '22e0mjlke5rt77buglfe1grv1p', </a:t>
            </a:r>
            <a:br>
              <a:rPr lang="en-US" i="1" dirty="0"/>
            </a:br>
            <a:r>
              <a:rPr lang="en-US" i="1" dirty="0"/>
              <a:t>        </a:t>
            </a:r>
            <a:r>
              <a:rPr lang="en-US" dirty="0"/>
              <a:t>region: 'us-east-2'</a:t>
            </a:r>
            <a:br>
              <a:rPr lang="en-US" i="1" dirty="0"/>
            </a:br>
            <a:r>
              <a:rPr lang="en-US" i="1" dirty="0"/>
              <a:t>    </a:t>
            </a:r>
            <a:r>
              <a:rPr lang="en-US" dirty="0"/>
              <a:t>},</a:t>
            </a:r>
            <a:br>
              <a:rPr lang="en-US" dirty="0"/>
            </a:br>
            <a:r>
              <a:rPr lang="en-US" dirty="0"/>
              <a:t>    </a:t>
            </a:r>
            <a:r>
              <a:rPr lang="en-US" dirty="0" err="1"/>
              <a:t>api</a:t>
            </a:r>
            <a:r>
              <a:rPr lang="en-US" dirty="0"/>
              <a:t>: {</a:t>
            </a:r>
            <a:br>
              <a:rPr lang="en-US" dirty="0"/>
            </a:br>
            <a:r>
              <a:rPr lang="en-US" dirty="0"/>
              <a:t>        </a:t>
            </a:r>
            <a:r>
              <a:rPr lang="en-US" dirty="0" err="1"/>
              <a:t>invokeUrl</a:t>
            </a:r>
            <a:r>
              <a:rPr lang="en-US" dirty="0"/>
              <a:t>: 'https://3stehybb7a.execute-api.us-east-2.amazonaws.com/prod'</a:t>
            </a:r>
            <a:br>
              <a:rPr lang="en-US" i="1" dirty="0"/>
            </a:br>
            <a:r>
              <a:rPr lang="en-US" i="1" dirty="0"/>
              <a:t>    </a:t>
            </a:r>
            <a:r>
              <a:rPr lang="en-US" dirty="0"/>
              <a:t>}</a:t>
            </a:r>
            <a:br>
              <a:rPr lang="en-US" dirty="0"/>
            </a:br>
            <a:r>
              <a:rPr lang="en-US" dirty="0"/>
              <a:t>};</a:t>
            </a:r>
            <a:br>
              <a:rPr lang="en-US" dirty="0"/>
            </a:br>
            <a:endParaRPr lang="en-US" dirty="0"/>
          </a:p>
        </p:txBody>
      </p:sp>
    </p:spTree>
    <p:extLst>
      <p:ext uri="{BB962C8B-B14F-4D97-AF65-F5344CB8AC3E}">
        <p14:creationId xmlns:p14="http://schemas.microsoft.com/office/powerpoint/2010/main" val="3439185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9C32-6294-8249-BC90-2FCC7A976D02}"/>
              </a:ext>
            </a:extLst>
          </p:cNvPr>
          <p:cNvSpPr>
            <a:spLocks noGrp="1"/>
          </p:cNvSpPr>
          <p:nvPr>
            <p:ph type="title"/>
          </p:nvPr>
        </p:nvSpPr>
        <p:spPr/>
        <p:txBody>
          <a:bodyPr>
            <a:normAutofit fontScale="90000"/>
          </a:bodyPr>
          <a:lstStyle/>
          <a:p>
            <a:r>
              <a:rPr lang="en-US" dirty="0"/>
              <a:t>Module 4:</a:t>
            </a:r>
            <a:br>
              <a:rPr lang="en-US" dirty="0"/>
            </a:br>
            <a:r>
              <a:rPr lang="en-US" dirty="0"/>
              <a:t>Deploy a RESTful API</a:t>
            </a:r>
            <a:br>
              <a:rPr lang="en-US" dirty="0"/>
            </a:br>
            <a:endParaRPr lang="en-US" dirty="0"/>
          </a:p>
        </p:txBody>
      </p:sp>
      <p:sp>
        <p:nvSpPr>
          <p:cNvPr id="3" name="Content Placeholder 2">
            <a:extLst>
              <a:ext uri="{FF2B5EF4-FFF2-40B4-BE49-F238E27FC236}">
                <a16:creationId xmlns:a16="http://schemas.microsoft.com/office/drawing/2014/main" id="{CDCF615F-13BD-7441-B2B9-8B63EB1400EE}"/>
              </a:ext>
            </a:extLst>
          </p:cNvPr>
          <p:cNvSpPr>
            <a:spLocks noGrp="1"/>
          </p:cNvSpPr>
          <p:nvPr>
            <p:ph idx="1"/>
          </p:nvPr>
        </p:nvSpPr>
        <p:spPr/>
        <p:txBody>
          <a:bodyPr/>
          <a:lstStyle/>
          <a:p>
            <a:r>
              <a:rPr lang="en-US" dirty="0"/>
              <a:t>Overview</a:t>
            </a:r>
          </a:p>
          <a:p>
            <a:r>
              <a:rPr lang="en-US" dirty="0"/>
              <a:t>In this module you'll use Amazon API Gateway to expose the Lambda function you built in the previous module as a RESTful API. This API will be accessible on the public Internet. It will be secured using the Amazon Cognito user pool you created in the previous module. Using this configuration you will then turn your statically hosted website into a dynamic web application by adding client-side JavaScript that makes AJAX calls to the exposed APIs.</a:t>
            </a:r>
          </a:p>
          <a:p>
            <a:endParaRPr lang="en-US" dirty="0"/>
          </a:p>
        </p:txBody>
      </p:sp>
    </p:spTree>
    <p:extLst>
      <p:ext uri="{BB962C8B-B14F-4D97-AF65-F5344CB8AC3E}">
        <p14:creationId xmlns:p14="http://schemas.microsoft.com/office/powerpoint/2010/main" val="1763128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4C09-270C-6543-BEF7-5762A11EAD96}"/>
              </a:ext>
            </a:extLst>
          </p:cNvPr>
          <p:cNvSpPr>
            <a:spLocks noGrp="1"/>
          </p:cNvSpPr>
          <p:nvPr>
            <p:ph type="title"/>
          </p:nvPr>
        </p:nvSpPr>
        <p:spPr/>
        <p:txBody>
          <a:bodyPr/>
          <a:lstStyle/>
          <a:p>
            <a:r>
              <a:rPr lang="en-US" dirty="0"/>
              <a:t>Architecture</a:t>
            </a:r>
          </a:p>
        </p:txBody>
      </p:sp>
      <p:pic>
        <p:nvPicPr>
          <p:cNvPr id="1026" name="Picture 2" descr="Serverless_Web_App_LP_assets-03">
            <a:extLst>
              <a:ext uri="{FF2B5EF4-FFF2-40B4-BE49-F238E27FC236}">
                <a16:creationId xmlns:a16="http://schemas.microsoft.com/office/drawing/2014/main" id="{1E7CF340-BF06-194B-BBE7-552F5266C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305" y="1556732"/>
            <a:ext cx="8893336" cy="4945129"/>
          </a:xfrm>
          <a:prstGeom prst="rect">
            <a:avLst/>
          </a:prstGeom>
          <a:solidFill>
            <a:schemeClr val="tx1"/>
          </a:solidFill>
        </p:spPr>
      </p:pic>
    </p:spTree>
    <p:extLst>
      <p:ext uri="{BB962C8B-B14F-4D97-AF65-F5344CB8AC3E}">
        <p14:creationId xmlns:p14="http://schemas.microsoft.com/office/powerpoint/2010/main" val="1390238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1E5E-9B72-D549-BFB3-08AC9E53C78F}"/>
              </a:ext>
            </a:extLst>
          </p:cNvPr>
          <p:cNvSpPr>
            <a:spLocks noGrp="1"/>
          </p:cNvSpPr>
          <p:nvPr>
            <p:ph type="title"/>
          </p:nvPr>
        </p:nvSpPr>
        <p:spPr/>
        <p:txBody>
          <a:bodyPr/>
          <a:lstStyle/>
          <a:p>
            <a:r>
              <a:rPr lang="en-US" dirty="0"/>
              <a:t>Create new REST API</a:t>
            </a:r>
          </a:p>
        </p:txBody>
      </p:sp>
      <p:pic>
        <p:nvPicPr>
          <p:cNvPr id="4" name="Picture 3">
            <a:extLst>
              <a:ext uri="{FF2B5EF4-FFF2-40B4-BE49-F238E27FC236}">
                <a16:creationId xmlns:a16="http://schemas.microsoft.com/office/drawing/2014/main" id="{EC1EF0F8-B53E-6C45-9B89-524247D0324B}"/>
              </a:ext>
            </a:extLst>
          </p:cNvPr>
          <p:cNvPicPr>
            <a:picLocks noChangeAspect="1"/>
          </p:cNvPicPr>
          <p:nvPr/>
        </p:nvPicPr>
        <p:blipFill>
          <a:blip r:embed="rId2"/>
          <a:stretch>
            <a:fillRect/>
          </a:stretch>
        </p:blipFill>
        <p:spPr>
          <a:xfrm>
            <a:off x="8961" y="0"/>
            <a:ext cx="1612900" cy="1155700"/>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A8272FC3-2FF5-9D40-82A1-9A88BED656CF}"/>
              </a:ext>
            </a:extLst>
          </p:cNvPr>
          <p:cNvPicPr>
            <a:picLocks noChangeAspect="1"/>
          </p:cNvPicPr>
          <p:nvPr/>
        </p:nvPicPr>
        <p:blipFill>
          <a:blip r:embed="rId3"/>
          <a:stretch>
            <a:fillRect/>
          </a:stretch>
        </p:blipFill>
        <p:spPr>
          <a:xfrm>
            <a:off x="2694521" y="3695035"/>
            <a:ext cx="1041400" cy="457200"/>
          </a:xfrm>
          <a:prstGeom prst="rect">
            <a:avLst/>
          </a:prstGeom>
        </p:spPr>
      </p:pic>
      <p:pic>
        <p:nvPicPr>
          <p:cNvPr id="6" name="Picture 5">
            <a:extLst>
              <a:ext uri="{FF2B5EF4-FFF2-40B4-BE49-F238E27FC236}">
                <a16:creationId xmlns:a16="http://schemas.microsoft.com/office/drawing/2014/main" id="{43B3A784-72F4-664D-9747-BD6FFBBCFD36}"/>
              </a:ext>
            </a:extLst>
          </p:cNvPr>
          <p:cNvPicPr>
            <a:picLocks noChangeAspect="1"/>
          </p:cNvPicPr>
          <p:nvPr/>
        </p:nvPicPr>
        <p:blipFill>
          <a:blip r:embed="rId4"/>
          <a:stretch>
            <a:fillRect/>
          </a:stretch>
        </p:blipFill>
        <p:spPr>
          <a:xfrm>
            <a:off x="979360" y="1346670"/>
            <a:ext cx="1739900" cy="2387600"/>
          </a:xfrm>
          <a:prstGeom prst="rect">
            <a:avLst/>
          </a:prstGeom>
        </p:spPr>
      </p:pic>
      <p:pic>
        <p:nvPicPr>
          <p:cNvPr id="7" name="Picture 6">
            <a:extLst>
              <a:ext uri="{FF2B5EF4-FFF2-40B4-BE49-F238E27FC236}">
                <a16:creationId xmlns:a16="http://schemas.microsoft.com/office/drawing/2014/main" id="{1CAC1345-3438-EB4B-8868-47B5879A4FD4}"/>
              </a:ext>
            </a:extLst>
          </p:cNvPr>
          <p:cNvPicPr>
            <a:picLocks noChangeAspect="1"/>
          </p:cNvPicPr>
          <p:nvPr/>
        </p:nvPicPr>
        <p:blipFill>
          <a:blip r:embed="rId5"/>
          <a:stretch>
            <a:fillRect/>
          </a:stretch>
        </p:blipFill>
        <p:spPr>
          <a:xfrm>
            <a:off x="4117163" y="2412552"/>
            <a:ext cx="4203700" cy="3378200"/>
          </a:xfrm>
          <a:prstGeom prst="rect">
            <a:avLst/>
          </a:prstGeom>
        </p:spPr>
      </p:pic>
      <p:pic>
        <p:nvPicPr>
          <p:cNvPr id="8" name="Picture 7">
            <a:extLst>
              <a:ext uri="{FF2B5EF4-FFF2-40B4-BE49-F238E27FC236}">
                <a16:creationId xmlns:a16="http://schemas.microsoft.com/office/drawing/2014/main" id="{3E4F2E5F-F56B-1E4B-8B26-53C4ED5479FF}"/>
              </a:ext>
            </a:extLst>
          </p:cNvPr>
          <p:cNvPicPr>
            <a:picLocks noChangeAspect="1"/>
          </p:cNvPicPr>
          <p:nvPr/>
        </p:nvPicPr>
        <p:blipFill>
          <a:blip r:embed="rId6"/>
          <a:stretch>
            <a:fillRect/>
          </a:stretch>
        </p:blipFill>
        <p:spPr>
          <a:xfrm>
            <a:off x="8880566" y="5398541"/>
            <a:ext cx="838200" cy="355600"/>
          </a:xfrm>
          <a:prstGeom prst="rect">
            <a:avLst/>
          </a:prstGeom>
        </p:spPr>
      </p:pic>
    </p:spTree>
    <p:extLst>
      <p:ext uri="{BB962C8B-B14F-4D97-AF65-F5344CB8AC3E}">
        <p14:creationId xmlns:p14="http://schemas.microsoft.com/office/powerpoint/2010/main" val="2055241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AD52-62F4-7F4E-B0FC-A8BB0F4E68F8}"/>
              </a:ext>
            </a:extLst>
          </p:cNvPr>
          <p:cNvSpPr>
            <a:spLocks noGrp="1"/>
          </p:cNvSpPr>
          <p:nvPr>
            <p:ph type="title"/>
          </p:nvPr>
        </p:nvSpPr>
        <p:spPr/>
        <p:txBody>
          <a:bodyPr>
            <a:normAutofit/>
          </a:bodyPr>
          <a:lstStyle/>
          <a:p>
            <a:r>
              <a:rPr lang="en-US" dirty="0"/>
              <a:t>Create a Cognito User Pools Authorizer</a:t>
            </a:r>
          </a:p>
        </p:txBody>
      </p:sp>
      <p:pic>
        <p:nvPicPr>
          <p:cNvPr id="5" name="Picture 4">
            <a:extLst>
              <a:ext uri="{FF2B5EF4-FFF2-40B4-BE49-F238E27FC236}">
                <a16:creationId xmlns:a16="http://schemas.microsoft.com/office/drawing/2014/main" id="{37AB6FEC-F2EA-9C4D-919F-CB64F69A22FF}"/>
              </a:ext>
            </a:extLst>
          </p:cNvPr>
          <p:cNvPicPr>
            <a:picLocks noChangeAspect="1"/>
          </p:cNvPicPr>
          <p:nvPr/>
        </p:nvPicPr>
        <p:blipFill>
          <a:blip r:embed="rId2"/>
          <a:stretch>
            <a:fillRect/>
          </a:stretch>
        </p:blipFill>
        <p:spPr>
          <a:xfrm>
            <a:off x="284447" y="1346670"/>
            <a:ext cx="3479800" cy="2641600"/>
          </a:xfrm>
          <a:prstGeom prst="rect">
            <a:avLst/>
          </a:prstGeom>
        </p:spPr>
      </p:pic>
      <p:pic>
        <p:nvPicPr>
          <p:cNvPr id="6" name="Picture 5">
            <a:extLst>
              <a:ext uri="{FF2B5EF4-FFF2-40B4-BE49-F238E27FC236}">
                <a16:creationId xmlns:a16="http://schemas.microsoft.com/office/drawing/2014/main" id="{8010D0E1-D5EB-294A-8B85-3EA35A18AB90}"/>
              </a:ext>
            </a:extLst>
          </p:cNvPr>
          <p:cNvPicPr>
            <a:picLocks noChangeAspect="1"/>
          </p:cNvPicPr>
          <p:nvPr/>
        </p:nvPicPr>
        <p:blipFill>
          <a:blip r:embed="rId3"/>
          <a:stretch>
            <a:fillRect/>
          </a:stretch>
        </p:blipFill>
        <p:spPr>
          <a:xfrm>
            <a:off x="2065067" y="1663230"/>
            <a:ext cx="3492500" cy="3848100"/>
          </a:xfrm>
          <a:prstGeom prst="rect">
            <a:avLst/>
          </a:prstGeom>
        </p:spPr>
      </p:pic>
      <p:pic>
        <p:nvPicPr>
          <p:cNvPr id="7" name="Picture 6">
            <a:extLst>
              <a:ext uri="{FF2B5EF4-FFF2-40B4-BE49-F238E27FC236}">
                <a16:creationId xmlns:a16="http://schemas.microsoft.com/office/drawing/2014/main" id="{FC3DD229-6899-F748-9C74-3284645C7D30}"/>
              </a:ext>
            </a:extLst>
          </p:cNvPr>
          <p:cNvPicPr>
            <a:picLocks noChangeAspect="1"/>
          </p:cNvPicPr>
          <p:nvPr/>
        </p:nvPicPr>
        <p:blipFill>
          <a:blip r:embed="rId4"/>
          <a:stretch>
            <a:fillRect/>
          </a:stretch>
        </p:blipFill>
        <p:spPr>
          <a:xfrm>
            <a:off x="6108918" y="4804654"/>
            <a:ext cx="3390900" cy="1600200"/>
          </a:xfrm>
          <a:prstGeom prst="rect">
            <a:avLst/>
          </a:prstGeom>
        </p:spPr>
      </p:pic>
      <p:sp>
        <p:nvSpPr>
          <p:cNvPr id="8" name="Content Placeholder 2">
            <a:extLst>
              <a:ext uri="{FF2B5EF4-FFF2-40B4-BE49-F238E27FC236}">
                <a16:creationId xmlns:a16="http://schemas.microsoft.com/office/drawing/2014/main" id="{9A16122A-994A-F94C-BB7D-61DECFED541E}"/>
              </a:ext>
            </a:extLst>
          </p:cNvPr>
          <p:cNvSpPr>
            <a:spLocks noGrp="1"/>
          </p:cNvSpPr>
          <p:nvPr>
            <p:ph idx="1"/>
          </p:nvPr>
        </p:nvSpPr>
        <p:spPr>
          <a:xfrm>
            <a:off x="5633545" y="1746105"/>
            <a:ext cx="5612523" cy="2920600"/>
          </a:xfrm>
        </p:spPr>
        <p:txBody>
          <a:bodyPr>
            <a:normAutofit/>
          </a:bodyPr>
          <a:lstStyle/>
          <a:p>
            <a:r>
              <a:rPr lang="en-US" dirty="0"/>
              <a:t>Amazon API Gateway can use the JWT tokens returned by Cognito User Pools to authenticate API calls. In this step you'll configure an authorizer for your API to use the user pool you created in Module 2.</a:t>
            </a:r>
            <a:br>
              <a:rPr lang="en-US" dirty="0"/>
            </a:br>
            <a:endParaRPr lang="en-US" dirty="0"/>
          </a:p>
        </p:txBody>
      </p:sp>
      <p:sp>
        <p:nvSpPr>
          <p:cNvPr id="9" name="Oval 8">
            <a:extLst>
              <a:ext uri="{FF2B5EF4-FFF2-40B4-BE49-F238E27FC236}">
                <a16:creationId xmlns:a16="http://schemas.microsoft.com/office/drawing/2014/main" id="{82E80DFA-3B55-614A-B8BA-EBBDA7441407}"/>
              </a:ext>
            </a:extLst>
          </p:cNvPr>
          <p:cNvSpPr/>
          <p:nvPr/>
        </p:nvSpPr>
        <p:spPr>
          <a:xfrm>
            <a:off x="3027605" y="5038364"/>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8957D22C-FC1B-D340-B827-A6D5E4AE2394}"/>
              </a:ext>
            </a:extLst>
          </p:cNvPr>
          <p:cNvSpPr/>
          <p:nvPr/>
        </p:nvSpPr>
        <p:spPr>
          <a:xfrm>
            <a:off x="7704081" y="6049944"/>
            <a:ext cx="588581" cy="354910"/>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24895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85D3-5827-2B44-9D31-30CF0B631419}"/>
              </a:ext>
            </a:extLst>
          </p:cNvPr>
          <p:cNvSpPr>
            <a:spLocks noGrp="1"/>
          </p:cNvSpPr>
          <p:nvPr>
            <p:ph type="title"/>
          </p:nvPr>
        </p:nvSpPr>
        <p:spPr/>
        <p:txBody>
          <a:bodyPr>
            <a:normAutofit/>
          </a:bodyPr>
          <a:lstStyle/>
          <a:p>
            <a:r>
              <a:rPr lang="en-US" dirty="0"/>
              <a:t>Verify your authorizer configuration</a:t>
            </a:r>
          </a:p>
        </p:txBody>
      </p:sp>
      <p:pic>
        <p:nvPicPr>
          <p:cNvPr id="6" name="Picture 5">
            <a:extLst>
              <a:ext uri="{FF2B5EF4-FFF2-40B4-BE49-F238E27FC236}">
                <a16:creationId xmlns:a16="http://schemas.microsoft.com/office/drawing/2014/main" id="{E2AEBD74-6FFE-624C-87D3-6EC0389834E0}"/>
              </a:ext>
            </a:extLst>
          </p:cNvPr>
          <p:cNvPicPr>
            <a:picLocks noChangeAspect="1"/>
          </p:cNvPicPr>
          <p:nvPr/>
        </p:nvPicPr>
        <p:blipFill>
          <a:blip r:embed="rId2"/>
          <a:stretch>
            <a:fillRect/>
          </a:stretch>
        </p:blipFill>
        <p:spPr>
          <a:xfrm>
            <a:off x="2850014" y="3429000"/>
            <a:ext cx="3390900" cy="1600200"/>
          </a:xfrm>
          <a:prstGeom prst="rect">
            <a:avLst/>
          </a:prstGeom>
        </p:spPr>
      </p:pic>
      <p:pic>
        <p:nvPicPr>
          <p:cNvPr id="3" name="Picture 2">
            <a:extLst>
              <a:ext uri="{FF2B5EF4-FFF2-40B4-BE49-F238E27FC236}">
                <a16:creationId xmlns:a16="http://schemas.microsoft.com/office/drawing/2014/main" id="{7518F8D2-B285-174B-90A6-8EC39CDB1864}"/>
              </a:ext>
            </a:extLst>
          </p:cNvPr>
          <p:cNvPicPr>
            <a:picLocks noChangeAspect="1"/>
          </p:cNvPicPr>
          <p:nvPr/>
        </p:nvPicPr>
        <p:blipFill rotWithShape="1">
          <a:blip r:embed="rId3"/>
          <a:srcRect r="32939"/>
          <a:stretch/>
        </p:blipFill>
        <p:spPr>
          <a:xfrm>
            <a:off x="402240" y="1526664"/>
            <a:ext cx="5030623" cy="1743375"/>
          </a:xfrm>
          <a:prstGeom prst="rect">
            <a:avLst/>
          </a:prstGeom>
        </p:spPr>
      </p:pic>
      <p:pic>
        <p:nvPicPr>
          <p:cNvPr id="7" name="Picture 6">
            <a:extLst>
              <a:ext uri="{FF2B5EF4-FFF2-40B4-BE49-F238E27FC236}">
                <a16:creationId xmlns:a16="http://schemas.microsoft.com/office/drawing/2014/main" id="{211D59FD-0731-534B-9B6A-3DCEDCABAE15}"/>
              </a:ext>
            </a:extLst>
          </p:cNvPr>
          <p:cNvPicPr>
            <a:picLocks noChangeAspect="1"/>
          </p:cNvPicPr>
          <p:nvPr/>
        </p:nvPicPr>
        <p:blipFill>
          <a:blip r:embed="rId4"/>
          <a:stretch>
            <a:fillRect/>
          </a:stretch>
        </p:blipFill>
        <p:spPr>
          <a:xfrm>
            <a:off x="6759138" y="2986444"/>
            <a:ext cx="4368800" cy="3733800"/>
          </a:xfrm>
          <a:prstGeom prst="rect">
            <a:avLst/>
          </a:prstGeom>
        </p:spPr>
      </p:pic>
    </p:spTree>
    <p:extLst>
      <p:ext uri="{BB962C8B-B14F-4D97-AF65-F5344CB8AC3E}">
        <p14:creationId xmlns:p14="http://schemas.microsoft.com/office/powerpoint/2010/main" val="1645366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9B9A-BEE5-4242-A146-460A3A247E46}"/>
              </a:ext>
            </a:extLst>
          </p:cNvPr>
          <p:cNvSpPr>
            <a:spLocks noGrp="1"/>
          </p:cNvSpPr>
          <p:nvPr>
            <p:ph type="title"/>
          </p:nvPr>
        </p:nvSpPr>
        <p:spPr/>
        <p:txBody>
          <a:bodyPr>
            <a:normAutofit/>
          </a:bodyPr>
          <a:lstStyle/>
          <a:p>
            <a:r>
              <a:rPr lang="en-US" dirty="0"/>
              <a:t>Create a new resource and method</a:t>
            </a:r>
            <a:br>
              <a:rPr lang="en-US" dirty="0"/>
            </a:br>
            <a:r>
              <a:rPr lang="en-US" dirty="0"/>
              <a:t>steps a-f</a:t>
            </a:r>
          </a:p>
        </p:txBody>
      </p:sp>
      <p:sp>
        <p:nvSpPr>
          <p:cNvPr id="3" name="Content Placeholder 2">
            <a:extLst>
              <a:ext uri="{FF2B5EF4-FFF2-40B4-BE49-F238E27FC236}">
                <a16:creationId xmlns:a16="http://schemas.microsoft.com/office/drawing/2014/main" id="{F67226F1-D705-964B-AA4C-951E423E7873}"/>
              </a:ext>
            </a:extLst>
          </p:cNvPr>
          <p:cNvSpPr>
            <a:spLocks noGrp="1"/>
          </p:cNvSpPr>
          <p:nvPr>
            <p:ph idx="1"/>
          </p:nvPr>
        </p:nvSpPr>
        <p:spPr>
          <a:xfrm>
            <a:off x="2773599" y="2052117"/>
            <a:ext cx="7796540" cy="1476392"/>
          </a:xfrm>
        </p:spPr>
        <p:txBody>
          <a:bodyPr>
            <a:normAutofit lnSpcReduction="10000"/>
          </a:bodyPr>
          <a:lstStyle/>
          <a:p>
            <a:r>
              <a:rPr lang="en-US" dirty="0"/>
              <a:t>Create a new resource called </a:t>
            </a:r>
            <a:r>
              <a:rPr lang="en-US" dirty="0">
                <a:solidFill>
                  <a:schemeClr val="tx2">
                    <a:lumMod val="50000"/>
                  </a:schemeClr>
                </a:solidFill>
              </a:rPr>
              <a:t>/ride </a:t>
            </a:r>
            <a:r>
              <a:rPr lang="en-US" dirty="0"/>
              <a:t>within your API. Then create a POST method for that resource and configure it to use a Lambda proxy integration backed by the </a:t>
            </a:r>
            <a:r>
              <a:rPr lang="en-US" dirty="0" err="1"/>
              <a:t>RequestUnicorn</a:t>
            </a:r>
            <a:r>
              <a:rPr lang="en-US" dirty="0"/>
              <a:t> function you created in the first step of this module.</a:t>
            </a:r>
          </a:p>
        </p:txBody>
      </p:sp>
      <p:pic>
        <p:nvPicPr>
          <p:cNvPr id="4" name="Picture 3">
            <a:extLst>
              <a:ext uri="{FF2B5EF4-FFF2-40B4-BE49-F238E27FC236}">
                <a16:creationId xmlns:a16="http://schemas.microsoft.com/office/drawing/2014/main" id="{4D34C343-26E1-7E48-81E2-15B5F2B286F0}"/>
              </a:ext>
            </a:extLst>
          </p:cNvPr>
          <p:cNvPicPr>
            <a:picLocks noChangeAspect="1"/>
          </p:cNvPicPr>
          <p:nvPr/>
        </p:nvPicPr>
        <p:blipFill>
          <a:blip r:embed="rId2"/>
          <a:stretch>
            <a:fillRect/>
          </a:stretch>
        </p:blipFill>
        <p:spPr>
          <a:xfrm>
            <a:off x="703499" y="3528509"/>
            <a:ext cx="4140200" cy="1778000"/>
          </a:xfrm>
          <a:prstGeom prst="rect">
            <a:avLst/>
          </a:prstGeom>
        </p:spPr>
      </p:pic>
      <p:pic>
        <p:nvPicPr>
          <p:cNvPr id="5" name="Picture 4">
            <a:extLst>
              <a:ext uri="{FF2B5EF4-FFF2-40B4-BE49-F238E27FC236}">
                <a16:creationId xmlns:a16="http://schemas.microsoft.com/office/drawing/2014/main" id="{D37645CB-FCD3-A241-974D-AC6C40A850A9}"/>
              </a:ext>
            </a:extLst>
          </p:cNvPr>
          <p:cNvPicPr>
            <a:picLocks noChangeAspect="1"/>
          </p:cNvPicPr>
          <p:nvPr/>
        </p:nvPicPr>
        <p:blipFill>
          <a:blip r:embed="rId3"/>
          <a:stretch>
            <a:fillRect/>
          </a:stretch>
        </p:blipFill>
        <p:spPr>
          <a:xfrm>
            <a:off x="5198692" y="3528509"/>
            <a:ext cx="6451600" cy="3187700"/>
          </a:xfrm>
          <a:prstGeom prst="rect">
            <a:avLst/>
          </a:prstGeom>
        </p:spPr>
      </p:pic>
      <p:sp>
        <p:nvSpPr>
          <p:cNvPr id="6" name="Oval 5">
            <a:extLst>
              <a:ext uri="{FF2B5EF4-FFF2-40B4-BE49-F238E27FC236}">
                <a16:creationId xmlns:a16="http://schemas.microsoft.com/office/drawing/2014/main" id="{F6EC9B71-9C0A-674D-88C1-D4E47D85E78B}"/>
              </a:ext>
            </a:extLst>
          </p:cNvPr>
          <p:cNvSpPr/>
          <p:nvPr/>
        </p:nvSpPr>
        <p:spPr>
          <a:xfrm>
            <a:off x="7179678" y="5576978"/>
            <a:ext cx="482363"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17EF0EF8-1950-774E-97D5-39A69A6F320F}"/>
              </a:ext>
            </a:extLst>
          </p:cNvPr>
          <p:cNvSpPr/>
          <p:nvPr/>
        </p:nvSpPr>
        <p:spPr>
          <a:xfrm>
            <a:off x="10458906" y="6284754"/>
            <a:ext cx="1191386"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346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We remove four attributes from Alice</a:t>
            </a:r>
          </a:p>
          <a:p>
            <a:r>
              <a:rPr lang="en-US" sz="1800" dirty="0"/>
              <a:t>We add four new attributes to Dan</a:t>
            </a:r>
          </a:p>
          <a:p>
            <a:r>
              <a:rPr lang="en-US" sz="1800" dirty="0"/>
              <a:t>Lots of manual work</a:t>
            </a:r>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656746003"/>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solidFill>
                      <a:srgbClr val="FF0000"/>
                    </a:solidFill>
                  </a:tcP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solidFill>
                      <a:schemeClr val="accent1">
                        <a:lumMod val="40000"/>
                        <a:lumOff val="60000"/>
                      </a:schemeClr>
                    </a:solidFill>
                  </a:tcP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if Dan gets promoted</a:t>
            </a:r>
          </a:p>
          <a:p>
            <a:r>
              <a:rPr lang="en-US" dirty="0"/>
              <a:t>And Alice gets demoted</a:t>
            </a:r>
          </a:p>
        </p:txBody>
      </p:sp>
    </p:spTree>
    <p:extLst>
      <p:ext uri="{BB962C8B-B14F-4D97-AF65-F5344CB8AC3E}">
        <p14:creationId xmlns:p14="http://schemas.microsoft.com/office/powerpoint/2010/main" val="672715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3A57-95A3-AD4A-BF3E-2A9711D0CCB8}"/>
              </a:ext>
            </a:extLst>
          </p:cNvPr>
          <p:cNvSpPr>
            <a:spLocks noGrp="1"/>
          </p:cNvSpPr>
          <p:nvPr>
            <p:ph type="title"/>
          </p:nvPr>
        </p:nvSpPr>
        <p:spPr/>
        <p:txBody>
          <a:bodyPr/>
          <a:lstStyle/>
          <a:p>
            <a:r>
              <a:rPr lang="en-US" dirty="0"/>
              <a:t>Create the method</a:t>
            </a:r>
            <a:br>
              <a:rPr lang="en-US" dirty="0"/>
            </a:br>
            <a:r>
              <a:rPr lang="en-US" dirty="0"/>
              <a:t>steps g-q</a:t>
            </a:r>
          </a:p>
        </p:txBody>
      </p:sp>
      <p:pic>
        <p:nvPicPr>
          <p:cNvPr id="4" name="Picture 3">
            <a:extLst>
              <a:ext uri="{FF2B5EF4-FFF2-40B4-BE49-F238E27FC236}">
                <a16:creationId xmlns:a16="http://schemas.microsoft.com/office/drawing/2014/main" id="{5FA23E45-08A6-8E49-B976-08422724FC9D}"/>
              </a:ext>
            </a:extLst>
          </p:cNvPr>
          <p:cNvPicPr>
            <a:picLocks noChangeAspect="1"/>
          </p:cNvPicPr>
          <p:nvPr/>
        </p:nvPicPr>
        <p:blipFill>
          <a:blip r:embed="rId2"/>
          <a:stretch>
            <a:fillRect/>
          </a:stretch>
        </p:blipFill>
        <p:spPr>
          <a:xfrm>
            <a:off x="403860" y="1485235"/>
            <a:ext cx="1879600" cy="800100"/>
          </a:xfrm>
          <a:prstGeom prst="rect">
            <a:avLst/>
          </a:prstGeom>
        </p:spPr>
      </p:pic>
      <p:pic>
        <p:nvPicPr>
          <p:cNvPr id="5" name="Picture 4">
            <a:extLst>
              <a:ext uri="{FF2B5EF4-FFF2-40B4-BE49-F238E27FC236}">
                <a16:creationId xmlns:a16="http://schemas.microsoft.com/office/drawing/2014/main" id="{6A160FD0-3452-7947-92E1-B435697285EA}"/>
              </a:ext>
            </a:extLst>
          </p:cNvPr>
          <p:cNvPicPr>
            <a:picLocks noChangeAspect="1"/>
          </p:cNvPicPr>
          <p:nvPr/>
        </p:nvPicPr>
        <p:blipFill>
          <a:blip r:embed="rId3"/>
          <a:stretch>
            <a:fillRect/>
          </a:stretch>
        </p:blipFill>
        <p:spPr>
          <a:xfrm>
            <a:off x="1621861" y="2452166"/>
            <a:ext cx="5326059" cy="2818459"/>
          </a:xfrm>
          <a:prstGeom prst="rect">
            <a:avLst/>
          </a:prstGeom>
        </p:spPr>
      </p:pic>
      <p:pic>
        <p:nvPicPr>
          <p:cNvPr id="6" name="Picture 5">
            <a:extLst>
              <a:ext uri="{FF2B5EF4-FFF2-40B4-BE49-F238E27FC236}">
                <a16:creationId xmlns:a16="http://schemas.microsoft.com/office/drawing/2014/main" id="{BCB25696-452C-D247-AAFB-2EC4CADD5E7C}"/>
              </a:ext>
            </a:extLst>
          </p:cNvPr>
          <p:cNvPicPr>
            <a:picLocks noChangeAspect="1"/>
          </p:cNvPicPr>
          <p:nvPr/>
        </p:nvPicPr>
        <p:blipFill>
          <a:blip r:embed="rId4"/>
          <a:stretch>
            <a:fillRect/>
          </a:stretch>
        </p:blipFill>
        <p:spPr>
          <a:xfrm>
            <a:off x="7438059" y="2452166"/>
            <a:ext cx="2959100" cy="2260600"/>
          </a:xfrm>
          <a:prstGeom prst="rect">
            <a:avLst/>
          </a:prstGeom>
        </p:spPr>
      </p:pic>
      <p:pic>
        <p:nvPicPr>
          <p:cNvPr id="7" name="Picture 6">
            <a:extLst>
              <a:ext uri="{FF2B5EF4-FFF2-40B4-BE49-F238E27FC236}">
                <a16:creationId xmlns:a16="http://schemas.microsoft.com/office/drawing/2014/main" id="{8AC255F2-A89A-4B42-A5EE-06233AD072D1}"/>
              </a:ext>
            </a:extLst>
          </p:cNvPr>
          <p:cNvPicPr>
            <a:picLocks noChangeAspect="1"/>
          </p:cNvPicPr>
          <p:nvPr/>
        </p:nvPicPr>
        <p:blipFill>
          <a:blip r:embed="rId5"/>
          <a:stretch>
            <a:fillRect/>
          </a:stretch>
        </p:blipFill>
        <p:spPr>
          <a:xfrm>
            <a:off x="7318939" y="5120491"/>
            <a:ext cx="3759200" cy="1346200"/>
          </a:xfrm>
          <a:prstGeom prst="rect">
            <a:avLst/>
          </a:prstGeom>
        </p:spPr>
      </p:pic>
      <p:sp>
        <p:nvSpPr>
          <p:cNvPr id="8" name="Oval 7">
            <a:extLst>
              <a:ext uri="{FF2B5EF4-FFF2-40B4-BE49-F238E27FC236}">
                <a16:creationId xmlns:a16="http://schemas.microsoft.com/office/drawing/2014/main" id="{BE019F39-5FD4-2849-B8F4-2D8672E53BE7}"/>
              </a:ext>
            </a:extLst>
          </p:cNvPr>
          <p:cNvSpPr/>
          <p:nvPr/>
        </p:nvSpPr>
        <p:spPr>
          <a:xfrm>
            <a:off x="1131722" y="1797269"/>
            <a:ext cx="1480086" cy="961032"/>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F1EA2FB-D130-2940-99E9-6D3179885078}"/>
              </a:ext>
            </a:extLst>
          </p:cNvPr>
          <p:cNvSpPr/>
          <p:nvPr/>
        </p:nvSpPr>
        <p:spPr>
          <a:xfrm>
            <a:off x="7715706" y="2389605"/>
            <a:ext cx="861222"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D7A23F2-8011-E045-8FAD-9CAD611CC356}"/>
              </a:ext>
            </a:extLst>
          </p:cNvPr>
          <p:cNvSpPr/>
          <p:nvPr/>
        </p:nvSpPr>
        <p:spPr>
          <a:xfrm>
            <a:off x="8413111" y="5993725"/>
            <a:ext cx="1802943" cy="47296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4716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C25F-28AA-3F4A-BC14-2482329221EF}"/>
              </a:ext>
            </a:extLst>
          </p:cNvPr>
          <p:cNvSpPr>
            <a:spLocks noGrp="1"/>
          </p:cNvSpPr>
          <p:nvPr>
            <p:ph type="title"/>
          </p:nvPr>
        </p:nvSpPr>
        <p:spPr/>
        <p:txBody>
          <a:bodyPr/>
          <a:lstStyle/>
          <a:p>
            <a:r>
              <a:rPr lang="en-US" dirty="0"/>
              <a:t>Deploy your API</a:t>
            </a:r>
          </a:p>
        </p:txBody>
      </p:sp>
      <p:sp>
        <p:nvSpPr>
          <p:cNvPr id="3" name="Content Placeholder 2">
            <a:extLst>
              <a:ext uri="{FF2B5EF4-FFF2-40B4-BE49-F238E27FC236}">
                <a16:creationId xmlns:a16="http://schemas.microsoft.com/office/drawing/2014/main" id="{D403DE7E-35ED-ED4F-B699-B31E54479564}"/>
              </a:ext>
            </a:extLst>
          </p:cNvPr>
          <p:cNvSpPr>
            <a:spLocks noGrp="1"/>
          </p:cNvSpPr>
          <p:nvPr>
            <p:ph idx="1"/>
          </p:nvPr>
        </p:nvSpPr>
        <p:spPr>
          <a:xfrm>
            <a:off x="2773599" y="4564322"/>
            <a:ext cx="7796540" cy="1295064"/>
          </a:xfrm>
        </p:spPr>
        <p:txBody>
          <a:bodyPr/>
          <a:lstStyle/>
          <a:p>
            <a:r>
              <a:rPr lang="en-US" dirty="0">
                <a:hlinkClick r:id="rId2"/>
              </a:rPr>
              <a:t>https://3stehybb7a.execute-api.us-east-2.amazonaws.com/prod</a:t>
            </a:r>
            <a:endParaRPr lang="en-US" dirty="0"/>
          </a:p>
        </p:txBody>
      </p:sp>
      <p:pic>
        <p:nvPicPr>
          <p:cNvPr id="4" name="Picture 3">
            <a:extLst>
              <a:ext uri="{FF2B5EF4-FFF2-40B4-BE49-F238E27FC236}">
                <a16:creationId xmlns:a16="http://schemas.microsoft.com/office/drawing/2014/main" id="{7F06DA5D-C6C0-DA4B-8D58-9023FDE3EC0F}"/>
              </a:ext>
            </a:extLst>
          </p:cNvPr>
          <p:cNvPicPr>
            <a:picLocks noChangeAspect="1"/>
          </p:cNvPicPr>
          <p:nvPr/>
        </p:nvPicPr>
        <p:blipFill>
          <a:blip r:embed="rId3"/>
          <a:stretch>
            <a:fillRect/>
          </a:stretch>
        </p:blipFill>
        <p:spPr>
          <a:xfrm>
            <a:off x="203504" y="1346670"/>
            <a:ext cx="2489200" cy="2552700"/>
          </a:xfrm>
          <a:prstGeom prst="rect">
            <a:avLst/>
          </a:prstGeom>
        </p:spPr>
      </p:pic>
      <p:pic>
        <p:nvPicPr>
          <p:cNvPr id="5" name="Picture 4">
            <a:extLst>
              <a:ext uri="{FF2B5EF4-FFF2-40B4-BE49-F238E27FC236}">
                <a16:creationId xmlns:a16="http://schemas.microsoft.com/office/drawing/2014/main" id="{58DBBFD7-312D-3C4C-B513-2C877208E5DE}"/>
              </a:ext>
            </a:extLst>
          </p:cNvPr>
          <p:cNvPicPr>
            <a:picLocks noChangeAspect="1"/>
          </p:cNvPicPr>
          <p:nvPr/>
        </p:nvPicPr>
        <p:blipFill>
          <a:blip r:embed="rId4"/>
          <a:stretch>
            <a:fillRect/>
          </a:stretch>
        </p:blipFill>
        <p:spPr>
          <a:xfrm>
            <a:off x="3292888" y="1922780"/>
            <a:ext cx="4356100" cy="2832100"/>
          </a:xfrm>
          <a:prstGeom prst="rect">
            <a:avLst/>
          </a:prstGeom>
        </p:spPr>
      </p:pic>
      <p:pic>
        <p:nvPicPr>
          <p:cNvPr id="7" name="Picture 6">
            <a:extLst>
              <a:ext uri="{FF2B5EF4-FFF2-40B4-BE49-F238E27FC236}">
                <a16:creationId xmlns:a16="http://schemas.microsoft.com/office/drawing/2014/main" id="{8B006140-38E4-194B-B963-EA1CBBE6DE9F}"/>
              </a:ext>
            </a:extLst>
          </p:cNvPr>
          <p:cNvPicPr>
            <a:picLocks noChangeAspect="1"/>
          </p:cNvPicPr>
          <p:nvPr/>
        </p:nvPicPr>
        <p:blipFill>
          <a:blip r:embed="rId5"/>
          <a:stretch>
            <a:fillRect/>
          </a:stretch>
        </p:blipFill>
        <p:spPr>
          <a:xfrm>
            <a:off x="4200938" y="5668828"/>
            <a:ext cx="6896100" cy="939800"/>
          </a:xfrm>
          <a:prstGeom prst="rect">
            <a:avLst/>
          </a:prstGeom>
        </p:spPr>
      </p:pic>
    </p:spTree>
    <p:extLst>
      <p:ext uri="{BB962C8B-B14F-4D97-AF65-F5344CB8AC3E}">
        <p14:creationId xmlns:p14="http://schemas.microsoft.com/office/powerpoint/2010/main" val="978572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663C-2A76-3E4D-B63E-AC454DE05C32}"/>
              </a:ext>
            </a:extLst>
          </p:cNvPr>
          <p:cNvSpPr>
            <a:spLocks noGrp="1"/>
          </p:cNvSpPr>
          <p:nvPr>
            <p:ph type="title"/>
          </p:nvPr>
        </p:nvSpPr>
        <p:spPr/>
        <p:txBody>
          <a:bodyPr/>
          <a:lstStyle/>
          <a:p>
            <a:r>
              <a:rPr lang="en-US" dirty="0"/>
              <a:t>Update website config</a:t>
            </a:r>
          </a:p>
        </p:txBody>
      </p:sp>
      <p:sp>
        <p:nvSpPr>
          <p:cNvPr id="3" name="Content Placeholder 2">
            <a:extLst>
              <a:ext uri="{FF2B5EF4-FFF2-40B4-BE49-F238E27FC236}">
                <a16:creationId xmlns:a16="http://schemas.microsoft.com/office/drawing/2014/main" id="{97D0A790-5EBC-FE47-B003-116DE4BBC569}"/>
              </a:ext>
            </a:extLst>
          </p:cNvPr>
          <p:cNvSpPr>
            <a:spLocks noGrp="1"/>
          </p:cNvSpPr>
          <p:nvPr>
            <p:ph idx="1"/>
          </p:nvPr>
        </p:nvSpPr>
        <p:spPr>
          <a:xfrm>
            <a:off x="2773598" y="2052116"/>
            <a:ext cx="8091625" cy="2186397"/>
          </a:xfrm>
        </p:spPr>
        <p:txBody>
          <a:bodyPr>
            <a:normAutofit/>
          </a:bodyPr>
          <a:lstStyle/>
          <a:p>
            <a:r>
              <a:rPr lang="en-US" dirty="0"/>
              <a:t>in </a:t>
            </a:r>
            <a:r>
              <a:rPr lang="en-US" dirty="0" err="1"/>
              <a:t>config.js</a:t>
            </a:r>
            <a:r>
              <a:rPr lang="en-US" dirty="0"/>
              <a:t> update the </a:t>
            </a:r>
            <a:r>
              <a:rPr lang="en-US" dirty="0" err="1"/>
              <a:t>invokeUrl</a:t>
            </a:r>
            <a:r>
              <a:rPr lang="en-US" dirty="0"/>
              <a:t>. Set the value to the Invoke URL.</a:t>
            </a:r>
            <a:endParaRPr lang="en-US" dirty="0">
              <a:hlinkClick r:id="rId2"/>
            </a:endParaRPr>
          </a:p>
          <a:p>
            <a:r>
              <a:rPr lang="en-US" dirty="0">
                <a:hlinkClick r:id="rId2"/>
              </a:rPr>
              <a:t>https://3stehybb7a.execute-api.us-east-2.amazonaws.com/prod</a:t>
            </a:r>
            <a:endParaRPr lang="en-US" dirty="0"/>
          </a:p>
          <a:p>
            <a:r>
              <a:rPr lang="en-US" dirty="0"/>
              <a:t>Save to GitHub</a:t>
            </a:r>
          </a:p>
        </p:txBody>
      </p:sp>
      <p:pic>
        <p:nvPicPr>
          <p:cNvPr id="4" name="Picture 3">
            <a:extLst>
              <a:ext uri="{FF2B5EF4-FFF2-40B4-BE49-F238E27FC236}">
                <a16:creationId xmlns:a16="http://schemas.microsoft.com/office/drawing/2014/main" id="{9ADD0CC4-6CE3-3340-A26C-BA6208CCC19A}"/>
              </a:ext>
            </a:extLst>
          </p:cNvPr>
          <p:cNvPicPr>
            <a:picLocks noChangeAspect="1"/>
          </p:cNvPicPr>
          <p:nvPr/>
        </p:nvPicPr>
        <p:blipFill>
          <a:blip r:embed="rId3"/>
          <a:stretch>
            <a:fillRect/>
          </a:stretch>
        </p:blipFill>
        <p:spPr>
          <a:xfrm>
            <a:off x="0" y="3970986"/>
            <a:ext cx="12192000" cy="2887014"/>
          </a:xfrm>
          <a:prstGeom prst="rect">
            <a:avLst/>
          </a:prstGeom>
        </p:spPr>
      </p:pic>
    </p:spTree>
    <p:extLst>
      <p:ext uri="{BB962C8B-B14F-4D97-AF65-F5344CB8AC3E}">
        <p14:creationId xmlns:p14="http://schemas.microsoft.com/office/powerpoint/2010/main" val="4219178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DC74-F740-0947-9664-7A663F356F7F}"/>
              </a:ext>
            </a:extLst>
          </p:cNvPr>
          <p:cNvSpPr>
            <a:spLocks noGrp="1"/>
          </p:cNvSpPr>
          <p:nvPr>
            <p:ph type="title"/>
          </p:nvPr>
        </p:nvSpPr>
        <p:spPr/>
        <p:txBody>
          <a:bodyPr/>
          <a:lstStyle/>
          <a:p>
            <a:r>
              <a:rPr lang="en-US" dirty="0"/>
              <a:t>Validate your implementation</a:t>
            </a:r>
          </a:p>
        </p:txBody>
      </p:sp>
      <p:pic>
        <p:nvPicPr>
          <p:cNvPr id="4" name="Picture 3">
            <a:extLst>
              <a:ext uri="{FF2B5EF4-FFF2-40B4-BE49-F238E27FC236}">
                <a16:creationId xmlns:a16="http://schemas.microsoft.com/office/drawing/2014/main" id="{56F926D3-9637-9B42-9EF5-D82508B2809B}"/>
              </a:ext>
            </a:extLst>
          </p:cNvPr>
          <p:cNvPicPr>
            <a:picLocks noChangeAspect="1"/>
          </p:cNvPicPr>
          <p:nvPr/>
        </p:nvPicPr>
        <p:blipFill>
          <a:blip r:embed="rId2"/>
          <a:stretch>
            <a:fillRect/>
          </a:stretch>
        </p:blipFill>
        <p:spPr>
          <a:xfrm>
            <a:off x="1559119" y="2108560"/>
            <a:ext cx="3035300" cy="1536700"/>
          </a:xfrm>
          <a:prstGeom prst="rect">
            <a:avLst/>
          </a:prstGeom>
        </p:spPr>
      </p:pic>
      <p:pic>
        <p:nvPicPr>
          <p:cNvPr id="5" name="Picture 4">
            <a:extLst>
              <a:ext uri="{FF2B5EF4-FFF2-40B4-BE49-F238E27FC236}">
                <a16:creationId xmlns:a16="http://schemas.microsoft.com/office/drawing/2014/main" id="{3542F30D-E242-F940-A04A-D5F8AE24EB2D}"/>
              </a:ext>
            </a:extLst>
          </p:cNvPr>
          <p:cNvPicPr>
            <a:picLocks noChangeAspect="1"/>
          </p:cNvPicPr>
          <p:nvPr/>
        </p:nvPicPr>
        <p:blipFill>
          <a:blip r:embed="rId3"/>
          <a:stretch>
            <a:fillRect/>
          </a:stretch>
        </p:blipFill>
        <p:spPr>
          <a:xfrm>
            <a:off x="5538611" y="3275189"/>
            <a:ext cx="3124200" cy="1955800"/>
          </a:xfrm>
          <a:prstGeom prst="rect">
            <a:avLst/>
          </a:prstGeom>
        </p:spPr>
      </p:pic>
    </p:spTree>
    <p:extLst>
      <p:ext uri="{BB962C8B-B14F-4D97-AF65-F5344CB8AC3E}">
        <p14:creationId xmlns:p14="http://schemas.microsoft.com/office/powerpoint/2010/main" val="424017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858084" cy="3997828"/>
          </a:xfrm>
        </p:spPr>
        <p:txBody>
          <a:bodyPr>
            <a:normAutofit/>
          </a:bodyPr>
          <a:lstStyle/>
          <a:p>
            <a:r>
              <a:rPr lang="en-US" sz="1800" dirty="0"/>
              <a:t>Reviewing the individuals in HR</a:t>
            </a:r>
          </a:p>
          <a:p>
            <a:r>
              <a:rPr lang="en-US" sz="1800" dirty="0"/>
              <a:t>We see there are 4 roles</a:t>
            </a:r>
          </a:p>
          <a:p>
            <a:pPr lvl="1"/>
            <a:r>
              <a:rPr lang="en-US" sz="1600" dirty="0"/>
              <a:t>A Basic User</a:t>
            </a:r>
          </a:p>
          <a:p>
            <a:pPr lvl="1"/>
            <a:r>
              <a:rPr lang="en-US" sz="1600" dirty="0"/>
              <a:t>A Super User</a:t>
            </a:r>
          </a:p>
          <a:p>
            <a:pPr lvl="1"/>
            <a:r>
              <a:rPr lang="en-US" sz="1600" dirty="0"/>
              <a:t>HR Admin</a:t>
            </a:r>
          </a:p>
          <a:p>
            <a:pPr lvl="1"/>
            <a:r>
              <a:rPr lang="en-US" sz="1600" dirty="0" err="1"/>
              <a:t>DataEntry</a:t>
            </a:r>
            <a:endParaRPr lang="en-US" sz="16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606232768"/>
              </p:ext>
            </p:extLst>
          </p:nvPr>
        </p:nvGraphicFramePr>
        <p:xfrm>
          <a:off x="5024120" y="2052116"/>
          <a:ext cx="6205841" cy="4050913"/>
        </p:xfrm>
        <a:graphic>
          <a:graphicData uri="http://schemas.openxmlformats.org/drawingml/2006/table">
            <a:tbl>
              <a:tblPr firstRow="1" bandRow="1">
                <a:tableStyleId>{6E25E649-3F16-4E02-A733-19D2CDBF48F0}</a:tableStyleId>
              </a:tblPr>
              <a:tblGrid>
                <a:gridCol w="1215016">
                  <a:extLst>
                    <a:ext uri="{9D8B030D-6E8A-4147-A177-3AD203B41FA5}">
                      <a16:colId xmlns:a16="http://schemas.microsoft.com/office/drawing/2014/main" val="615292657"/>
                    </a:ext>
                  </a:extLst>
                </a:gridCol>
                <a:gridCol w="962268">
                  <a:extLst>
                    <a:ext uri="{9D8B030D-6E8A-4147-A177-3AD203B41FA5}">
                      <a16:colId xmlns:a16="http://schemas.microsoft.com/office/drawing/2014/main" val="555760616"/>
                    </a:ext>
                  </a:extLst>
                </a:gridCol>
                <a:gridCol w="909153">
                  <a:extLst>
                    <a:ext uri="{9D8B030D-6E8A-4147-A177-3AD203B41FA5}">
                      <a16:colId xmlns:a16="http://schemas.microsoft.com/office/drawing/2014/main" val="2499674761"/>
                    </a:ext>
                  </a:extLst>
                </a:gridCol>
                <a:gridCol w="920143">
                  <a:extLst>
                    <a:ext uri="{9D8B030D-6E8A-4147-A177-3AD203B41FA5}">
                      <a16:colId xmlns:a16="http://schemas.microsoft.com/office/drawing/2014/main" val="2481531357"/>
                    </a:ext>
                  </a:extLst>
                </a:gridCol>
                <a:gridCol w="1209521">
                  <a:extLst>
                    <a:ext uri="{9D8B030D-6E8A-4147-A177-3AD203B41FA5}">
                      <a16:colId xmlns:a16="http://schemas.microsoft.com/office/drawing/2014/main" val="17131106"/>
                    </a:ext>
                  </a:extLst>
                </a:gridCol>
                <a:gridCol w="989740">
                  <a:extLst>
                    <a:ext uri="{9D8B030D-6E8A-4147-A177-3AD203B41FA5}">
                      <a16:colId xmlns:a16="http://schemas.microsoft.com/office/drawing/2014/main" val="2938884873"/>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Review Emp Data</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a:effectLst/>
                        </a:rPr>
                        <a:t>Betty</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a:effectLst/>
                        </a:rPr>
                        <a:t>Ezekial</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a:effectLst/>
                        </a:rPr>
                        <a:t>Freddie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a:effectLst/>
                        </a:rPr>
                        <a:t>X</a:t>
                      </a:r>
                      <a:endParaRPr lang="en-US" sz="1800" b="0"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are the job duties</a:t>
            </a:r>
          </a:p>
        </p:txBody>
      </p:sp>
      <p:sp>
        <p:nvSpPr>
          <p:cNvPr id="3" name="Rounded Rectangle 2">
            <a:extLst>
              <a:ext uri="{FF2B5EF4-FFF2-40B4-BE49-F238E27FC236}">
                <a16:creationId xmlns:a16="http://schemas.microsoft.com/office/drawing/2014/main" id="{0B07A3C4-200A-B649-981F-14FBF1980F6E}"/>
              </a:ext>
            </a:extLst>
          </p:cNvPr>
          <p:cNvSpPr/>
          <p:nvPr/>
        </p:nvSpPr>
        <p:spPr>
          <a:xfrm>
            <a:off x="6454588" y="3044414"/>
            <a:ext cx="4658061" cy="38458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5" name="Rounded Rectangle 14">
            <a:extLst>
              <a:ext uri="{FF2B5EF4-FFF2-40B4-BE49-F238E27FC236}">
                <a16:creationId xmlns:a16="http://schemas.microsoft.com/office/drawing/2014/main" id="{B8F16CBB-38F9-9846-855C-CE5821EE8EA6}"/>
              </a:ext>
            </a:extLst>
          </p:cNvPr>
          <p:cNvSpPr/>
          <p:nvPr/>
        </p:nvSpPr>
        <p:spPr>
          <a:xfrm>
            <a:off x="6440218" y="4776396"/>
            <a:ext cx="2416937" cy="860612"/>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7" name="Rounded Rectangle 16">
            <a:extLst>
              <a:ext uri="{FF2B5EF4-FFF2-40B4-BE49-F238E27FC236}">
                <a16:creationId xmlns:a16="http://schemas.microsoft.com/office/drawing/2014/main" id="{807CC31A-EF49-5B44-B549-A586CB1D1988}"/>
              </a:ext>
            </a:extLst>
          </p:cNvPr>
          <p:cNvSpPr/>
          <p:nvPr/>
        </p:nvSpPr>
        <p:spPr>
          <a:xfrm>
            <a:off x="10471503" y="5189332"/>
            <a:ext cx="519980" cy="860612"/>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
        <p:nvSpPr>
          <p:cNvPr id="19" name="Rounded Rectangle 18">
            <a:extLst>
              <a:ext uri="{FF2B5EF4-FFF2-40B4-BE49-F238E27FC236}">
                <a16:creationId xmlns:a16="http://schemas.microsoft.com/office/drawing/2014/main" id="{3247D4BE-D2BF-7B48-A518-7DD066DDD7B8}"/>
              </a:ext>
            </a:extLst>
          </p:cNvPr>
          <p:cNvSpPr/>
          <p:nvPr/>
        </p:nvSpPr>
        <p:spPr>
          <a:xfrm>
            <a:off x="6440218" y="3044414"/>
            <a:ext cx="519980" cy="2592594"/>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solidFill>
              </a:ln>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541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1221916" y="2052116"/>
            <a:ext cx="3741970" cy="3997828"/>
          </a:xfrm>
        </p:spPr>
        <p:txBody>
          <a:bodyPr>
            <a:normAutofit/>
          </a:bodyPr>
          <a:lstStyle/>
          <a:p>
            <a:endParaRPr lang="en-US" sz="1800" dirty="0"/>
          </a:p>
        </p:txBody>
      </p:sp>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Role Based Access Control</a:t>
            </a:r>
          </a:p>
        </p:txBody>
      </p:sp>
      <p:graphicFrame>
        <p:nvGraphicFramePr>
          <p:cNvPr id="5" name="Content Placeholder 3">
            <a:extLst>
              <a:ext uri="{FF2B5EF4-FFF2-40B4-BE49-F238E27FC236}">
                <a16:creationId xmlns:a16="http://schemas.microsoft.com/office/drawing/2014/main" id="{B88EB4BB-09B8-2749-9CBB-94763480326A}"/>
              </a:ext>
            </a:extLst>
          </p:cNvPr>
          <p:cNvGraphicFramePr>
            <a:graphicFrameLocks/>
          </p:cNvGraphicFramePr>
          <p:nvPr>
            <p:extLst>
              <p:ext uri="{D42A27DB-BD31-4B8C-83A1-F6EECF244321}">
                <p14:modId xmlns:p14="http://schemas.microsoft.com/office/powerpoint/2010/main" val="4130825918"/>
              </p:ext>
            </p:extLst>
          </p:nvPr>
        </p:nvGraphicFramePr>
        <p:xfrm>
          <a:off x="4963886" y="2380207"/>
          <a:ext cx="6271674" cy="3003290"/>
        </p:xfrm>
        <a:graphic>
          <a:graphicData uri="http://schemas.openxmlformats.org/drawingml/2006/table">
            <a:tbl>
              <a:tblPr firstRow="1" bandRow="1">
                <a:tableStyleId>{6E25E649-3F16-4E02-A733-19D2CDBF48F0}</a:tableStyleId>
              </a:tblPr>
              <a:tblGrid>
                <a:gridCol w="1557749">
                  <a:extLst>
                    <a:ext uri="{9D8B030D-6E8A-4147-A177-3AD203B41FA5}">
                      <a16:colId xmlns:a16="http://schemas.microsoft.com/office/drawing/2014/main" val="3142029076"/>
                    </a:ext>
                  </a:extLst>
                </a:gridCol>
                <a:gridCol w="870221">
                  <a:extLst>
                    <a:ext uri="{9D8B030D-6E8A-4147-A177-3AD203B41FA5}">
                      <a16:colId xmlns:a16="http://schemas.microsoft.com/office/drawing/2014/main" val="221772601"/>
                    </a:ext>
                  </a:extLst>
                </a:gridCol>
                <a:gridCol w="823632">
                  <a:extLst>
                    <a:ext uri="{9D8B030D-6E8A-4147-A177-3AD203B41FA5}">
                      <a16:colId xmlns:a16="http://schemas.microsoft.com/office/drawing/2014/main" val="72499779"/>
                    </a:ext>
                  </a:extLst>
                </a:gridCol>
                <a:gridCol w="1026926">
                  <a:extLst>
                    <a:ext uri="{9D8B030D-6E8A-4147-A177-3AD203B41FA5}">
                      <a16:colId xmlns:a16="http://schemas.microsoft.com/office/drawing/2014/main" val="3675439025"/>
                    </a:ext>
                  </a:extLst>
                </a:gridCol>
                <a:gridCol w="1098926">
                  <a:extLst>
                    <a:ext uri="{9D8B030D-6E8A-4147-A177-3AD203B41FA5}">
                      <a16:colId xmlns:a16="http://schemas.microsoft.com/office/drawing/2014/main" val="243249998"/>
                    </a:ext>
                  </a:extLst>
                </a:gridCol>
                <a:gridCol w="894220">
                  <a:extLst>
                    <a:ext uri="{9D8B030D-6E8A-4147-A177-3AD203B41FA5}">
                      <a16:colId xmlns:a16="http://schemas.microsoft.com/office/drawing/2014/main" val="41880143"/>
                    </a:ext>
                  </a:extLst>
                </a:gridCol>
              </a:tblGrid>
              <a:tr h="1051740">
                <a:tc>
                  <a:txBody>
                    <a:bodyPr/>
                    <a:lstStyle/>
                    <a:p>
                      <a:pPr algn="l" fontAlgn="b"/>
                      <a:endParaRPr lang="en-US" sz="5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Update Contact Info</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Update Salary</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Review Resumes</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Terminate Employee</a:t>
                      </a:r>
                      <a:endParaRPr lang="en-US" sz="1400" b="0" i="0" u="none" strike="noStrike" dirty="0">
                        <a:solidFill>
                          <a:schemeClr val="bg1"/>
                        </a:solidFill>
                        <a:effectLst/>
                        <a:latin typeface="Calibri" panose="020F0502020204030204" pitchFamily="34" charset="0"/>
                      </a:endParaRPr>
                    </a:p>
                  </a:txBody>
                  <a:tcPr marL="3700" marR="3700" marT="3700" marB="0" anchor="b"/>
                </a:tc>
                <a:tc>
                  <a:txBody>
                    <a:bodyPr/>
                    <a:lstStyle/>
                    <a:p>
                      <a:pPr algn="l" fontAlgn="b"/>
                      <a:r>
                        <a:rPr lang="en-US" sz="1400" u="none" strike="noStrike" dirty="0">
                          <a:solidFill>
                            <a:schemeClr val="bg1"/>
                          </a:solidFill>
                          <a:effectLst/>
                        </a:rPr>
                        <a:t>Enter Yearly Review</a:t>
                      </a:r>
                      <a:endParaRPr lang="en-US" sz="1400" b="0" i="0" u="none" strike="noStrike" dirty="0">
                        <a:solidFill>
                          <a:schemeClr val="bg1"/>
                        </a:solidFill>
                        <a:effectLst/>
                        <a:latin typeface="Calibri" panose="020F0502020204030204" pitchFamily="34" charset="0"/>
                      </a:endParaRPr>
                    </a:p>
                  </a:txBody>
                  <a:tcPr marL="3700" marR="3700" marT="3700" marB="0" anchor="b"/>
                </a:tc>
                <a:extLst>
                  <a:ext uri="{0D108BD9-81ED-4DB2-BD59-A6C34878D82A}">
                    <a16:rowId xmlns:a16="http://schemas.microsoft.com/office/drawing/2014/main" val="1516430741"/>
                  </a:ext>
                </a:extLst>
              </a:tr>
              <a:tr h="486911">
                <a:tc>
                  <a:txBody>
                    <a:bodyPr/>
                    <a:lstStyle/>
                    <a:p>
                      <a:pPr algn="l" fontAlgn="b"/>
                      <a:r>
                        <a:rPr lang="en-US" sz="1900" u="none" strike="noStrike" dirty="0" err="1">
                          <a:effectLst/>
                        </a:rPr>
                        <a:t>SuperUser</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1894057138"/>
                  </a:ext>
                </a:extLst>
              </a:tr>
              <a:tr h="488213">
                <a:tc>
                  <a:txBody>
                    <a:bodyPr/>
                    <a:lstStyle/>
                    <a:p>
                      <a:pPr algn="l" fontAlgn="b"/>
                      <a:r>
                        <a:rPr lang="en-US" sz="1900" u="none" strike="noStrike" dirty="0" err="1">
                          <a:effectLst/>
                        </a:rPr>
                        <a:t>BasicUser</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692198427"/>
                  </a:ext>
                </a:extLst>
              </a:tr>
              <a:tr h="488213">
                <a:tc>
                  <a:txBody>
                    <a:bodyPr/>
                    <a:lstStyle/>
                    <a:p>
                      <a:pPr algn="l" fontAlgn="b"/>
                      <a:r>
                        <a:rPr lang="en-US" sz="1900" u="none" strike="noStrike" dirty="0" err="1">
                          <a:effectLst/>
                        </a:rPr>
                        <a:t>HRAdmin</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r>
                        <a:rPr lang="en-US" sz="1900" b="0" i="0" u="none" strike="noStrike" dirty="0">
                          <a:solidFill>
                            <a:srgbClr val="000000"/>
                          </a:solidFill>
                          <a:effectLst/>
                          <a:latin typeface="Calibri" panose="020F0502020204030204" pitchFamily="34" charset="0"/>
                        </a:rPr>
                        <a:t>X</a:t>
                      </a: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a:effectLst/>
                        </a:rPr>
                        <a:t>X</a:t>
                      </a: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776254887"/>
                  </a:ext>
                </a:extLst>
              </a:tr>
              <a:tr h="488213">
                <a:tc>
                  <a:txBody>
                    <a:bodyPr/>
                    <a:lstStyle/>
                    <a:p>
                      <a:pPr algn="l" fontAlgn="b"/>
                      <a:r>
                        <a:rPr lang="en-US" sz="1900" u="none" strike="noStrike" dirty="0" err="1">
                          <a:effectLst/>
                        </a:rPr>
                        <a:t>DataEntry</a:t>
                      </a:r>
                      <a:endParaRPr lang="en-US" sz="1900" b="0" i="0" u="none" strike="noStrike" dirty="0">
                        <a:solidFill>
                          <a:srgbClr val="000000"/>
                        </a:solidFill>
                        <a:effectLst/>
                        <a:latin typeface="Calibri" panose="020F0502020204030204" pitchFamily="34" charset="0"/>
                      </a:endParaRPr>
                    </a:p>
                  </a:txBody>
                  <a:tcPr marL="3700" marR="3700" marT="3700" marB="0" anchor="b"/>
                </a:tc>
                <a:tc>
                  <a:txBody>
                    <a:bodyPr/>
                    <a:lstStyle/>
                    <a:p>
                      <a:pPr algn="ctr" fontAlgn="ctr"/>
                      <a:endParaRPr lang="en-US" sz="1900" b="0" i="0" u="none" strike="noStrike" dirty="0">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dirty="0">
                        <a:solidFill>
                          <a:srgbClr val="000000"/>
                        </a:solidFill>
                        <a:effectLst/>
                        <a:latin typeface="Calibri" panose="020F0502020204030204" pitchFamily="34" charset="0"/>
                      </a:endParaRPr>
                    </a:p>
                  </a:txBody>
                  <a:tcPr marL="3700" marR="3700" marT="3700" marB="0" anchor="ctr"/>
                </a:tc>
                <a:tc>
                  <a:txBody>
                    <a:bodyPr/>
                    <a:lstStyle/>
                    <a:p>
                      <a:pPr algn="ctr" fontAlgn="ctr"/>
                      <a:endParaRPr lang="en-US" sz="1900" b="0" i="0" u="none" strike="noStrike">
                        <a:solidFill>
                          <a:srgbClr val="000000"/>
                        </a:solidFill>
                        <a:effectLst/>
                        <a:latin typeface="Calibri" panose="020F0502020204030204" pitchFamily="34" charset="0"/>
                      </a:endParaRPr>
                    </a:p>
                  </a:txBody>
                  <a:tcPr marL="3700" marR="3700" marT="3700" marB="0" anchor="ctr"/>
                </a:tc>
                <a:tc>
                  <a:txBody>
                    <a:bodyPr/>
                    <a:lstStyle/>
                    <a:p>
                      <a:pPr algn="ctr" fontAlgn="ctr"/>
                      <a:r>
                        <a:rPr lang="en-US" sz="1900" u="none" strike="noStrike" dirty="0">
                          <a:effectLst/>
                        </a:rPr>
                        <a:t>X</a:t>
                      </a:r>
                      <a:endParaRPr lang="en-US" sz="1900" b="0" i="0" u="none" strike="noStrike" dirty="0">
                        <a:solidFill>
                          <a:srgbClr val="000000"/>
                        </a:solidFill>
                        <a:effectLst/>
                        <a:latin typeface="Calibri" panose="020F0502020204030204" pitchFamily="34" charset="0"/>
                      </a:endParaRPr>
                    </a:p>
                  </a:txBody>
                  <a:tcPr marL="3700" marR="3700" marT="3700" marB="0" anchor="ctr"/>
                </a:tc>
                <a:extLst>
                  <a:ext uri="{0D108BD9-81ED-4DB2-BD59-A6C34878D82A}">
                    <a16:rowId xmlns:a16="http://schemas.microsoft.com/office/drawing/2014/main" val="3927809612"/>
                  </a:ext>
                </a:extLst>
              </a:tr>
            </a:tbl>
          </a:graphicData>
        </a:graphic>
      </p:graphicFrame>
    </p:spTree>
    <p:extLst>
      <p:ext uri="{BB962C8B-B14F-4D97-AF65-F5344CB8AC3E}">
        <p14:creationId xmlns:p14="http://schemas.microsoft.com/office/powerpoint/2010/main" val="153521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3A06AAA-5414-46B1-8F5F-DA6CFCFFFAE5}"/>
              </a:ext>
            </a:extLst>
          </p:cNvPr>
          <p:cNvSpPr>
            <a:spLocks noGrp="1"/>
          </p:cNvSpPr>
          <p:nvPr>
            <p:ph idx="1"/>
          </p:nvPr>
        </p:nvSpPr>
        <p:spPr>
          <a:xfrm>
            <a:off x="988541" y="2052116"/>
            <a:ext cx="4337221" cy="3997828"/>
          </a:xfrm>
        </p:spPr>
        <p:txBody>
          <a:bodyPr>
            <a:normAutofit/>
          </a:bodyPr>
          <a:lstStyle/>
          <a:p>
            <a:r>
              <a:rPr lang="en-US" sz="1800" dirty="0" err="1"/>
              <a:t>SuperUser</a:t>
            </a:r>
            <a:r>
              <a:rPr lang="en-US" sz="1800" dirty="0"/>
              <a:t>	Alice and Charles</a:t>
            </a:r>
          </a:p>
          <a:p>
            <a:r>
              <a:rPr lang="en-US" sz="1800" dirty="0" err="1"/>
              <a:t>BasicUser</a:t>
            </a:r>
            <a:r>
              <a:rPr lang="en-US" sz="1800" dirty="0"/>
              <a:t>	Betty and Dan</a:t>
            </a:r>
          </a:p>
          <a:p>
            <a:r>
              <a:rPr lang="en-US" sz="1800" dirty="0" err="1"/>
              <a:t>HRAdmin</a:t>
            </a:r>
            <a:r>
              <a:rPr lang="en-US" sz="1800" dirty="0"/>
              <a:t>	Zeke and Freddie</a:t>
            </a:r>
          </a:p>
          <a:p>
            <a:r>
              <a:rPr lang="en-US" sz="1800" dirty="0" err="1"/>
              <a:t>DataEntry</a:t>
            </a:r>
            <a:r>
              <a:rPr lang="en-US" sz="1800" dirty="0"/>
              <a:t>	Freddie and Gomez</a:t>
            </a:r>
          </a:p>
          <a:p>
            <a:endParaRPr lang="en-US" sz="1800" dirty="0"/>
          </a:p>
        </p:txBody>
      </p:sp>
      <p:graphicFrame>
        <p:nvGraphicFramePr>
          <p:cNvPr id="7" name="Content Placeholder 3">
            <a:extLst>
              <a:ext uri="{FF2B5EF4-FFF2-40B4-BE49-F238E27FC236}">
                <a16:creationId xmlns:a16="http://schemas.microsoft.com/office/drawing/2014/main" id="{920285C5-0E18-8447-9D76-821A7617F95D}"/>
              </a:ext>
            </a:extLst>
          </p:cNvPr>
          <p:cNvGraphicFramePr>
            <a:graphicFrameLocks/>
          </p:cNvGraphicFramePr>
          <p:nvPr>
            <p:extLst>
              <p:ext uri="{D42A27DB-BD31-4B8C-83A1-F6EECF244321}">
                <p14:modId xmlns:p14="http://schemas.microsoft.com/office/powerpoint/2010/main" val="3864666021"/>
              </p:ext>
            </p:extLst>
          </p:nvPr>
        </p:nvGraphicFramePr>
        <p:xfrm>
          <a:off x="5024120" y="2052116"/>
          <a:ext cx="5851861" cy="4050913"/>
        </p:xfrm>
        <a:graphic>
          <a:graphicData uri="http://schemas.openxmlformats.org/drawingml/2006/table">
            <a:tbl>
              <a:tblPr firstRow="1" bandRow="1">
                <a:tableStyleId>{6E25E649-3F16-4E02-A733-19D2CDBF48F0}</a:tableStyleId>
              </a:tblPr>
              <a:tblGrid>
                <a:gridCol w="1153705">
                  <a:extLst>
                    <a:ext uri="{9D8B030D-6E8A-4147-A177-3AD203B41FA5}">
                      <a16:colId xmlns:a16="http://schemas.microsoft.com/office/drawing/2014/main" val="615292657"/>
                    </a:ext>
                  </a:extLst>
                </a:gridCol>
                <a:gridCol w="997526">
                  <a:extLst>
                    <a:ext uri="{9D8B030D-6E8A-4147-A177-3AD203B41FA5}">
                      <a16:colId xmlns:a16="http://schemas.microsoft.com/office/drawing/2014/main" val="555760616"/>
                    </a:ext>
                  </a:extLst>
                </a:gridCol>
                <a:gridCol w="1140310">
                  <a:extLst>
                    <a:ext uri="{9D8B030D-6E8A-4147-A177-3AD203B41FA5}">
                      <a16:colId xmlns:a16="http://schemas.microsoft.com/office/drawing/2014/main" val="2499674761"/>
                    </a:ext>
                  </a:extLst>
                </a:gridCol>
                <a:gridCol w="1192085">
                  <a:extLst>
                    <a:ext uri="{9D8B030D-6E8A-4147-A177-3AD203B41FA5}">
                      <a16:colId xmlns:a16="http://schemas.microsoft.com/office/drawing/2014/main" val="2938884873"/>
                    </a:ext>
                  </a:extLst>
                </a:gridCol>
                <a:gridCol w="1368235">
                  <a:extLst>
                    <a:ext uri="{9D8B030D-6E8A-4147-A177-3AD203B41FA5}">
                      <a16:colId xmlns:a16="http://schemas.microsoft.com/office/drawing/2014/main" val="2105021291"/>
                    </a:ext>
                  </a:extLst>
                </a:gridCol>
              </a:tblGrid>
              <a:tr h="948688">
                <a:tc>
                  <a:txBody>
                    <a:bodyPr/>
                    <a:lstStyle/>
                    <a:p>
                      <a:pPr algn="l" fontAlgn="b"/>
                      <a:endParaRPr lang="en-US" sz="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BasicUser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SuperUser</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HRAdmin</a:t>
                      </a:r>
                      <a:endParaRPr lang="en-US" sz="1400" b="0" i="0" u="none" strike="noStrike" dirty="0">
                        <a:solidFill>
                          <a:schemeClr val="bg1"/>
                        </a:solidFill>
                        <a:effectLst/>
                        <a:latin typeface="Calibri" panose="020F0502020204030204" pitchFamily="34" charset="0"/>
                      </a:endParaRPr>
                    </a:p>
                  </a:txBody>
                  <a:tcPr marL="3566" marR="3566" marT="3566" marB="0" anchor="b"/>
                </a:tc>
                <a:tc>
                  <a:txBody>
                    <a:bodyPr/>
                    <a:lstStyle/>
                    <a:p>
                      <a:pPr algn="l" fontAlgn="b"/>
                      <a:r>
                        <a:rPr lang="en-US" sz="1400" u="none" strike="noStrike" dirty="0" err="1">
                          <a:solidFill>
                            <a:schemeClr val="bg1"/>
                          </a:solidFill>
                          <a:effectLst/>
                        </a:rPr>
                        <a:t>DataEntry</a:t>
                      </a:r>
                      <a:endParaRPr lang="en-US" sz="1400" b="0" i="0" u="none" strike="noStrike" dirty="0">
                        <a:solidFill>
                          <a:schemeClr val="bg1"/>
                        </a:solidFill>
                        <a:effectLst/>
                        <a:latin typeface="Calibri" panose="020F0502020204030204" pitchFamily="34" charset="0"/>
                      </a:endParaRPr>
                    </a:p>
                  </a:txBody>
                  <a:tcPr marL="3566" marR="3566" marT="3566" marB="0" anchor="b"/>
                </a:tc>
                <a:extLst>
                  <a:ext uri="{0D108BD9-81ED-4DB2-BD59-A6C34878D82A}">
                    <a16:rowId xmlns:a16="http://schemas.microsoft.com/office/drawing/2014/main" val="3779837035"/>
                  </a:ext>
                </a:extLst>
              </a:tr>
              <a:tr h="443175">
                <a:tc>
                  <a:txBody>
                    <a:bodyPr/>
                    <a:lstStyle/>
                    <a:p>
                      <a:pPr algn="l" fontAlgn="b"/>
                      <a:r>
                        <a:rPr lang="en-US" sz="1800" u="none" strike="noStrike">
                          <a:effectLst/>
                        </a:rPr>
                        <a:t>Alice</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5785926"/>
                  </a:ext>
                </a:extLst>
              </a:tr>
              <a:tr h="443175">
                <a:tc>
                  <a:txBody>
                    <a:bodyPr/>
                    <a:lstStyle/>
                    <a:p>
                      <a:pPr algn="l" fontAlgn="b"/>
                      <a:r>
                        <a:rPr lang="en-US" sz="1800" u="none" strike="noStrike" dirty="0">
                          <a:effectLst/>
                        </a:rPr>
                        <a:t>Betty</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25692588"/>
                  </a:ext>
                </a:extLst>
              </a:tr>
              <a:tr h="443175">
                <a:tc>
                  <a:txBody>
                    <a:bodyPr/>
                    <a:lstStyle/>
                    <a:p>
                      <a:pPr algn="l" fontAlgn="b"/>
                      <a:r>
                        <a:rPr lang="en-US" sz="1800" u="none" strike="noStrike" dirty="0">
                          <a:effectLst/>
                        </a:rPr>
                        <a:t>Charles</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3924919"/>
                  </a:ext>
                </a:extLst>
              </a:tr>
              <a:tr h="443175">
                <a:tc>
                  <a:txBody>
                    <a:bodyPr/>
                    <a:lstStyle/>
                    <a:p>
                      <a:pPr algn="l" fontAlgn="b"/>
                      <a:r>
                        <a:rPr lang="en-US" sz="1800" u="none" strike="noStrike">
                          <a:effectLst/>
                        </a:rPr>
                        <a:t>Dan</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0839173"/>
                  </a:ext>
                </a:extLst>
              </a:tr>
              <a:tr h="443175">
                <a:tc>
                  <a:txBody>
                    <a:bodyPr/>
                    <a:lstStyle/>
                    <a:p>
                      <a:pPr algn="l" fontAlgn="b"/>
                      <a:r>
                        <a:rPr lang="en-US" sz="1800" u="none" strike="noStrike" dirty="0">
                          <a:effectLst/>
                        </a:rPr>
                        <a:t>Ezekiel</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1682843"/>
                  </a:ext>
                </a:extLst>
              </a:tr>
              <a:tr h="443175">
                <a:tc>
                  <a:txBody>
                    <a:bodyPr/>
                    <a:lstStyle/>
                    <a:p>
                      <a:pPr algn="l" fontAlgn="b"/>
                      <a:r>
                        <a:rPr lang="en-US" sz="1800" u="none" strike="noStrike" dirty="0">
                          <a:effectLst/>
                        </a:rPr>
                        <a:t>Freddie</a:t>
                      </a:r>
                      <a:endParaRPr lang="en-US" sz="1800" b="0" i="0" u="none" strike="noStrike" dirty="0">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3342100016"/>
                  </a:ext>
                </a:extLst>
              </a:tr>
              <a:tr h="443175">
                <a:tc>
                  <a:txBody>
                    <a:bodyPr/>
                    <a:lstStyle/>
                    <a:p>
                      <a:pPr algn="l" fontAlgn="b"/>
                      <a:r>
                        <a:rPr lang="en-US" sz="1800" u="none" strike="noStrike">
                          <a:effectLst/>
                        </a:rPr>
                        <a:t>Gomez</a:t>
                      </a:r>
                      <a:endParaRPr lang="en-US" sz="1800" b="0" i="0" u="none" strike="noStrike">
                        <a:solidFill>
                          <a:srgbClr val="000000"/>
                        </a:solidFill>
                        <a:effectLst/>
                        <a:latin typeface="Calibri" panose="020F0502020204030204" pitchFamily="34" charset="0"/>
                      </a:endParaRPr>
                    </a:p>
                  </a:txBody>
                  <a:tcPr marL="3566" marR="3566" marT="3566" marB="0" anchor="b"/>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en-US" sz="1800" b="0" i="0" u="none" strike="noStrike" dirty="0">
                          <a:solidFill>
                            <a:srgbClr val="000000"/>
                          </a:solidFill>
                          <a:effectLst/>
                          <a:latin typeface="Calibri" panose="020F0502020204030204" pitchFamily="34" charset="0"/>
                        </a:rPr>
                        <a:t>X</a:t>
                      </a:r>
                    </a:p>
                  </a:txBody>
                  <a:tcPr marL="3566" marR="3566" marT="3566" marB="0" anchor="ctr"/>
                </a:tc>
                <a:extLst>
                  <a:ext uri="{0D108BD9-81ED-4DB2-BD59-A6C34878D82A}">
                    <a16:rowId xmlns:a16="http://schemas.microsoft.com/office/drawing/2014/main" val="1307009995"/>
                  </a:ext>
                </a:extLst>
              </a:tr>
            </a:tbl>
          </a:graphicData>
        </a:graphic>
      </p:graphicFrame>
      <p:sp>
        <p:nvSpPr>
          <p:cNvPr id="52" name="Title 1">
            <a:extLst>
              <a:ext uri="{FF2B5EF4-FFF2-40B4-BE49-F238E27FC236}">
                <a16:creationId xmlns:a16="http://schemas.microsoft.com/office/drawing/2014/main" id="{2336465C-FD12-6F4C-9904-8B62CEA6F833}"/>
              </a:ext>
            </a:extLst>
          </p:cNvPr>
          <p:cNvSpPr txBox="1">
            <a:spLocks/>
          </p:cNvSpPr>
          <p:nvPr/>
        </p:nvSpPr>
        <p:spPr>
          <a:xfrm>
            <a:off x="2611808" y="808056"/>
            <a:ext cx="795833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What roles does each person have?</a:t>
            </a:r>
          </a:p>
        </p:txBody>
      </p:sp>
    </p:spTree>
    <p:extLst>
      <p:ext uri="{BB962C8B-B14F-4D97-AF65-F5344CB8AC3E}">
        <p14:creationId xmlns:p14="http://schemas.microsoft.com/office/powerpoint/2010/main" val="485300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{786C7ED5-3AFD-D64F-98C0-01BC7D168A30}tf16401378</Template>
  <TotalTime>4129</TotalTime>
  <Words>2069</Words>
  <Application>Microsoft Macintosh PowerPoint</Application>
  <PresentationFormat>Widescreen</PresentationFormat>
  <Paragraphs>352</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MS Shell Dlg 2</vt:lpstr>
      <vt:lpstr>Source Serif Pro</vt:lpstr>
      <vt:lpstr>Wingdings</vt:lpstr>
      <vt:lpstr>Wingdings 3</vt:lpstr>
      <vt:lpstr>Madison</vt:lpstr>
      <vt:lpstr>Build a Serverless Web Application</vt:lpstr>
      <vt:lpstr>Authentication and Authorization</vt:lpstr>
      <vt:lpstr>Authentication I recognize you</vt:lpstr>
      <vt:lpstr>Authorization I recognize your authority</vt:lpstr>
      <vt:lpstr>PowerPoint Presentation</vt:lpstr>
      <vt:lpstr>PowerPoint Presentation</vt:lpstr>
      <vt:lpstr>PowerPoint Presentation</vt:lpstr>
      <vt:lpstr>PowerPoint Presentation</vt:lpstr>
      <vt:lpstr>PowerPoint Presentation</vt:lpstr>
      <vt:lpstr>PowerPoint Presentation</vt:lpstr>
      <vt:lpstr>Logging and Reporting Who did what and when</vt:lpstr>
      <vt:lpstr>Amazon Cognito </vt:lpstr>
      <vt:lpstr>User and Identity pools Used together</vt:lpstr>
      <vt:lpstr>Review AJAX</vt:lpstr>
      <vt:lpstr>Build a Serverless Web Application </vt:lpstr>
      <vt:lpstr>Build a Serverless Web Application </vt:lpstr>
      <vt:lpstr>Architecture</vt:lpstr>
      <vt:lpstr>Module 1: Host a Static Web Site</vt:lpstr>
      <vt:lpstr>Static Web Hosting with  Continuous Deployment </vt:lpstr>
      <vt:lpstr>AWS Amplify Create Web App</vt:lpstr>
      <vt:lpstr>Add repository branch</vt:lpstr>
      <vt:lpstr>Configure build settings </vt:lpstr>
      <vt:lpstr>Review and Deploy</vt:lpstr>
      <vt:lpstr>Be patient</vt:lpstr>
      <vt:lpstr>Recap</vt:lpstr>
      <vt:lpstr>Module 2: User Management Overview</vt:lpstr>
      <vt:lpstr>Cognito</vt:lpstr>
      <vt:lpstr>Architecture</vt:lpstr>
      <vt:lpstr>Create a Cognito User Pool</vt:lpstr>
      <vt:lpstr>Add an App to Your User Pool</vt:lpstr>
      <vt:lpstr>Update config.js</vt:lpstr>
      <vt:lpstr>Update config.js</vt:lpstr>
      <vt:lpstr>Validate your implementation</vt:lpstr>
      <vt:lpstr>Validate your implementation</vt:lpstr>
      <vt:lpstr> Start HERE  Module 3: Serverless Service Backend </vt:lpstr>
      <vt:lpstr>Architecture</vt:lpstr>
      <vt:lpstr>Create a DynamoDB table</vt:lpstr>
      <vt:lpstr>Create an IAM Role for your Lambda function</vt:lpstr>
      <vt:lpstr>Create Role steps a-c</vt:lpstr>
      <vt:lpstr>Create Role steps d-g</vt:lpstr>
      <vt:lpstr>Create Role steps h-m</vt:lpstr>
      <vt:lpstr>Create Role steps n-q</vt:lpstr>
      <vt:lpstr>Create Role step q</vt:lpstr>
      <vt:lpstr>Create a Lambda function for Handling Requests</vt:lpstr>
      <vt:lpstr>Create Lambda function</vt:lpstr>
      <vt:lpstr>Let’s look at this code</vt:lpstr>
      <vt:lpstr>Validate Your Implementation</vt:lpstr>
      <vt:lpstr>Look at the Lambda function</vt:lpstr>
      <vt:lpstr>Look a Client-Side esri-map.js</vt:lpstr>
      <vt:lpstr>Look a Client-Side ride.js</vt:lpstr>
      <vt:lpstr>Look a Client-Side signin.html</vt:lpstr>
      <vt:lpstr>Look a Client-Side cognito-auth.js</vt:lpstr>
      <vt:lpstr>Look a Client-Side Config.js</vt:lpstr>
      <vt:lpstr>Module 4: Deploy a RESTful API </vt:lpstr>
      <vt:lpstr>Architecture</vt:lpstr>
      <vt:lpstr>Create new REST API</vt:lpstr>
      <vt:lpstr>Create a Cognito User Pools Authorizer</vt:lpstr>
      <vt:lpstr>Verify your authorizer configuration</vt:lpstr>
      <vt:lpstr>Create a new resource and method steps a-f</vt:lpstr>
      <vt:lpstr>Create the method steps g-q</vt:lpstr>
      <vt:lpstr>Deploy your API</vt:lpstr>
      <vt:lpstr>Update website config</vt:lpstr>
      <vt:lpstr>Validate your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James</dc:creator>
  <cp:lastModifiedBy>Gary James</cp:lastModifiedBy>
  <cp:revision>18</cp:revision>
  <dcterms:created xsi:type="dcterms:W3CDTF">2021-11-08T17:40:44Z</dcterms:created>
  <dcterms:modified xsi:type="dcterms:W3CDTF">2022-04-20T22:48:40Z</dcterms:modified>
</cp:coreProperties>
</file>